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 id="268" r:id="rId14"/>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0" d="100"/>
          <a:sy n="50" d="100"/>
        </p:scale>
        <p:origin x="-1734" y="-60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9A420778-5611-4B91-9CAA-FEDC65F0EE87}" type="datetimeFigureOut">
              <a:rPr lang="zh-CN" altLang="en-US" smtClean="0"/>
              <a:pPr/>
              <a:t>2012-4-12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378045D-8DD7-4922-8218-813AFC0E1B37}"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9A420778-5611-4B91-9CAA-FEDC65F0EE87}" type="datetimeFigureOut">
              <a:rPr lang="zh-CN" altLang="en-US" smtClean="0"/>
              <a:pPr/>
              <a:t>2012-4-12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378045D-8DD7-4922-8218-813AFC0E1B37}"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9A420778-5611-4B91-9CAA-FEDC65F0EE87}" type="datetimeFigureOut">
              <a:rPr lang="zh-CN" altLang="en-US" smtClean="0"/>
              <a:pPr/>
              <a:t>2012-4-12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378045D-8DD7-4922-8218-813AFC0E1B37}"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9A420778-5611-4B91-9CAA-FEDC65F0EE87}" type="datetimeFigureOut">
              <a:rPr lang="zh-CN" altLang="en-US" smtClean="0"/>
              <a:pPr/>
              <a:t>2012-4-12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378045D-8DD7-4922-8218-813AFC0E1B37}"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9A420778-5611-4B91-9CAA-FEDC65F0EE87}" type="datetimeFigureOut">
              <a:rPr lang="zh-CN" altLang="en-US" smtClean="0"/>
              <a:pPr/>
              <a:t>2012-4-12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378045D-8DD7-4922-8218-813AFC0E1B37}"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9A420778-5611-4B91-9CAA-FEDC65F0EE87}" type="datetimeFigureOut">
              <a:rPr lang="zh-CN" altLang="en-US" smtClean="0"/>
              <a:pPr/>
              <a:t>2012-4-12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378045D-8DD7-4922-8218-813AFC0E1B37}"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9A420778-5611-4B91-9CAA-FEDC65F0EE87}" type="datetimeFigureOut">
              <a:rPr lang="zh-CN" altLang="en-US" smtClean="0"/>
              <a:pPr/>
              <a:t>2012-4-12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2378045D-8DD7-4922-8218-813AFC0E1B37}"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9A420778-5611-4B91-9CAA-FEDC65F0EE87}" type="datetimeFigureOut">
              <a:rPr lang="zh-CN" altLang="en-US" smtClean="0"/>
              <a:pPr/>
              <a:t>2012-4-12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378045D-8DD7-4922-8218-813AFC0E1B37}"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9A420778-5611-4B91-9CAA-FEDC65F0EE87}" type="datetimeFigureOut">
              <a:rPr lang="zh-CN" altLang="en-US" smtClean="0"/>
              <a:pPr/>
              <a:t>2012-4-12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378045D-8DD7-4922-8218-813AFC0E1B37}"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9A420778-5611-4B91-9CAA-FEDC65F0EE87}" type="datetimeFigureOut">
              <a:rPr lang="zh-CN" altLang="en-US" smtClean="0"/>
              <a:pPr/>
              <a:t>2012-4-12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378045D-8DD7-4922-8218-813AFC0E1B37}"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9A420778-5611-4B91-9CAA-FEDC65F0EE87}" type="datetimeFigureOut">
              <a:rPr lang="zh-CN" altLang="en-US" smtClean="0"/>
              <a:pPr/>
              <a:t>2012-4-12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378045D-8DD7-4922-8218-813AFC0E1B37}"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420778-5611-4B91-9CAA-FEDC65F0EE87}" type="datetimeFigureOut">
              <a:rPr lang="zh-CN" altLang="en-US" smtClean="0"/>
              <a:pPr/>
              <a:t>2012-4-12</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78045D-8DD7-4922-8218-813AFC0E1B37}"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4500562" y="1214422"/>
            <a:ext cx="3986186" cy="512757"/>
          </a:xfrm>
        </p:spPr>
        <p:txBody>
          <a:bodyPr>
            <a:noAutofit/>
          </a:bodyPr>
          <a:lstStyle/>
          <a:p>
            <a:r>
              <a:rPr lang="zh-CN" altLang="en-US" sz="2000" b="1" dirty="0" smtClean="0">
                <a:solidFill>
                  <a:schemeClr val="bg1"/>
                </a:solidFill>
                <a:latin typeface="黑体" pitchFamily="2" charset="-122"/>
                <a:ea typeface="黑体" pitchFamily="2" charset="-122"/>
              </a:rPr>
              <a:t>中国教育学会学校文化研究分会十二五科研规划重点课题</a:t>
            </a:r>
            <a:endParaRPr lang="zh-CN" altLang="en-US" sz="2000" b="1" dirty="0">
              <a:solidFill>
                <a:schemeClr val="bg1"/>
              </a:solidFill>
              <a:latin typeface="黑体" pitchFamily="2" charset="-122"/>
              <a:ea typeface="黑体" pitchFamily="2" charset="-122"/>
            </a:endParaRPr>
          </a:p>
        </p:txBody>
      </p:sp>
      <p:sp>
        <p:nvSpPr>
          <p:cNvPr id="3" name="副标题 2"/>
          <p:cNvSpPr>
            <a:spLocks noGrp="1"/>
          </p:cNvSpPr>
          <p:nvPr>
            <p:ph type="subTitle" idx="1"/>
          </p:nvPr>
        </p:nvSpPr>
        <p:spPr>
          <a:xfrm>
            <a:off x="4572000" y="4786322"/>
            <a:ext cx="4000528" cy="1357322"/>
          </a:xfrm>
        </p:spPr>
        <p:txBody>
          <a:bodyPr>
            <a:normAutofit fontScale="55000" lnSpcReduction="20000"/>
          </a:bodyPr>
          <a:lstStyle/>
          <a:p>
            <a:r>
              <a:rPr lang="zh-CN" altLang="en-US" dirty="0">
                <a:solidFill>
                  <a:schemeClr val="bg1"/>
                </a:solidFill>
                <a:latin typeface="黑体" pitchFamily="2" charset="-122"/>
                <a:ea typeface="黑体" pitchFamily="2" charset="-122"/>
              </a:rPr>
              <a:t>弘扬民族文化 打造翰墨书</a:t>
            </a:r>
            <a:r>
              <a:rPr lang="zh-CN" altLang="en-US" dirty="0" smtClean="0">
                <a:solidFill>
                  <a:schemeClr val="bg1"/>
                </a:solidFill>
                <a:latin typeface="黑体" pitchFamily="2" charset="-122"/>
                <a:ea typeface="黑体" pitchFamily="2" charset="-122"/>
              </a:rPr>
              <a:t>香</a:t>
            </a:r>
            <a:r>
              <a:rPr lang="en-US" altLang="zh-CN" dirty="0" smtClean="0">
                <a:solidFill>
                  <a:schemeClr val="bg1"/>
                </a:solidFill>
                <a:latin typeface="黑体" pitchFamily="2" charset="-122"/>
                <a:ea typeface="黑体" pitchFamily="2" charset="-122"/>
              </a:rPr>
              <a:t> </a:t>
            </a:r>
          </a:p>
          <a:p>
            <a:r>
              <a:rPr lang="zh-CN" altLang="en-US" dirty="0" smtClean="0">
                <a:solidFill>
                  <a:schemeClr val="bg1"/>
                </a:solidFill>
                <a:latin typeface="黑体" pitchFamily="2" charset="-122"/>
                <a:ea typeface="黑体" pitchFamily="2" charset="-122"/>
              </a:rPr>
              <a:t>八</a:t>
            </a:r>
            <a:r>
              <a:rPr lang="zh-CN" altLang="en-US" dirty="0">
                <a:solidFill>
                  <a:schemeClr val="bg1"/>
                </a:solidFill>
                <a:latin typeface="黑体" pitchFamily="2" charset="-122"/>
                <a:ea typeface="黑体" pitchFamily="2" charset="-122"/>
              </a:rPr>
              <a:t>符</a:t>
            </a:r>
            <a:r>
              <a:rPr lang="zh-CN" altLang="en-US" dirty="0" smtClean="0">
                <a:solidFill>
                  <a:schemeClr val="bg1"/>
                </a:solidFill>
                <a:latin typeface="黑体" pitchFamily="2" charset="-122"/>
                <a:ea typeface="黑体" pitchFamily="2" charset="-122"/>
              </a:rPr>
              <a:t>格书</a:t>
            </a:r>
            <a:r>
              <a:rPr lang="zh-CN" altLang="en-US" dirty="0">
                <a:solidFill>
                  <a:schemeClr val="bg1"/>
                </a:solidFill>
                <a:latin typeface="黑体" pitchFamily="2" charset="-122"/>
                <a:ea typeface="黑体" pitchFamily="2" charset="-122"/>
              </a:rPr>
              <a:t>法教</a:t>
            </a:r>
            <a:r>
              <a:rPr lang="zh-CN" altLang="en-US" dirty="0" smtClean="0">
                <a:solidFill>
                  <a:schemeClr val="bg1"/>
                </a:solidFill>
                <a:latin typeface="黑体" pitchFamily="2" charset="-122"/>
                <a:ea typeface="黑体" pitchFamily="2" charset="-122"/>
              </a:rPr>
              <a:t>育实践研究课题</a:t>
            </a:r>
            <a:endParaRPr lang="en-US" altLang="zh-CN" dirty="0" smtClean="0">
              <a:solidFill>
                <a:schemeClr val="bg1"/>
              </a:solidFill>
              <a:latin typeface="黑体" pitchFamily="2" charset="-122"/>
              <a:ea typeface="黑体" pitchFamily="2" charset="-122"/>
            </a:endParaRPr>
          </a:p>
          <a:p>
            <a:endParaRPr lang="en-US" altLang="zh-CN" dirty="0">
              <a:solidFill>
                <a:schemeClr val="bg1"/>
              </a:solidFill>
              <a:latin typeface="黑体" pitchFamily="2" charset="-122"/>
              <a:ea typeface="黑体" pitchFamily="2" charset="-122"/>
            </a:endParaRPr>
          </a:p>
          <a:p>
            <a:r>
              <a:rPr lang="zh-CN" altLang="en-US" sz="4600" b="1" dirty="0" smtClean="0">
                <a:solidFill>
                  <a:schemeClr val="bg1"/>
                </a:solidFill>
                <a:latin typeface="黑体" pitchFamily="2" charset="-122"/>
                <a:ea typeface="黑体" pitchFamily="2" charset="-122"/>
              </a:rPr>
              <a:t>课题研究员</a:t>
            </a:r>
            <a:endParaRPr lang="en-US" altLang="zh-CN" sz="4600" b="1" dirty="0" smtClean="0">
              <a:solidFill>
                <a:schemeClr val="bg1"/>
              </a:solidFill>
              <a:latin typeface="黑体" pitchFamily="2" charset="-122"/>
              <a:ea typeface="黑体" pitchFamily="2" charset="-122"/>
            </a:endParaRPr>
          </a:p>
          <a:p>
            <a:endParaRPr lang="zh-CN" altLang="en-US" sz="2000" dirty="0">
              <a:solidFill>
                <a:schemeClr val="bg1"/>
              </a:solidFill>
              <a:latin typeface="黑体" pitchFamily="2" charset="-122"/>
              <a:ea typeface="黑体" pitchFamily="2" charset="-122"/>
            </a:endParaRPr>
          </a:p>
        </p:txBody>
      </p:sp>
      <p:pic>
        <p:nvPicPr>
          <p:cNvPr id="6" name="图片 5" descr="logo_conew1.png"/>
          <p:cNvPicPr>
            <a:picLocks noChangeAspect="1"/>
          </p:cNvPicPr>
          <p:nvPr/>
        </p:nvPicPr>
        <p:blipFill>
          <a:blip r:embed="rId2" cstate="print"/>
          <a:stretch>
            <a:fillRect/>
          </a:stretch>
        </p:blipFill>
        <p:spPr>
          <a:xfrm>
            <a:off x="5286380" y="2214554"/>
            <a:ext cx="2286016" cy="135732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内容占位符 4" descr="2008042217003455598.jpg"/>
          <p:cNvPicPr>
            <a:picLocks noGrp="1" noChangeAspect="1"/>
          </p:cNvPicPr>
          <p:nvPr>
            <p:ph sz="half" idx="1"/>
          </p:nvPr>
        </p:nvPicPr>
        <p:blipFill>
          <a:blip r:embed="rId2"/>
          <a:srcRect b="1149"/>
          <a:stretch>
            <a:fillRect/>
          </a:stretch>
        </p:blipFill>
        <p:spPr>
          <a:xfrm>
            <a:off x="0" y="0"/>
            <a:ext cx="9144000" cy="6858000"/>
          </a:xfrm>
          <a:prstGeom prst="rect">
            <a:avLst/>
          </a:prstGeom>
          <a:ln>
            <a:noFill/>
          </a:ln>
          <a:effectLst>
            <a:softEdge rad="112500"/>
          </a:effectLst>
        </p:spPr>
      </p:pic>
      <p:sp>
        <p:nvSpPr>
          <p:cNvPr id="7" name="TextBox 6"/>
          <p:cNvSpPr txBox="1"/>
          <p:nvPr/>
        </p:nvSpPr>
        <p:spPr>
          <a:xfrm>
            <a:off x="3071802" y="1000108"/>
            <a:ext cx="2928958" cy="769441"/>
          </a:xfrm>
          <a:prstGeom prst="rect">
            <a:avLst/>
          </a:prstGeom>
          <a:noFill/>
        </p:spPr>
        <p:txBody>
          <a:bodyPr wrap="square" rtlCol="0">
            <a:spAutoFit/>
          </a:bodyPr>
          <a:lstStyle/>
          <a:p>
            <a:pPr algn="ctr"/>
            <a:r>
              <a:rPr lang="zh-CN" altLang="en-US" sz="4400" b="1" dirty="0">
                <a:latin typeface="楷体_GB2312" pitchFamily="49" charset="-122"/>
                <a:ea typeface="楷体_GB2312" pitchFamily="49" charset="-122"/>
              </a:rPr>
              <a:t>荣誉证书</a:t>
            </a:r>
          </a:p>
        </p:txBody>
      </p:sp>
      <p:sp>
        <p:nvSpPr>
          <p:cNvPr id="9" name="TextBox 8"/>
          <p:cNvSpPr txBox="1"/>
          <p:nvPr/>
        </p:nvSpPr>
        <p:spPr>
          <a:xfrm>
            <a:off x="1071538" y="1785926"/>
            <a:ext cx="7072362" cy="4001095"/>
          </a:xfrm>
          <a:prstGeom prst="rect">
            <a:avLst/>
          </a:prstGeom>
          <a:noFill/>
        </p:spPr>
        <p:txBody>
          <a:bodyPr wrap="square" rtlCol="0">
            <a:spAutoFit/>
          </a:bodyPr>
          <a:lstStyle/>
          <a:p>
            <a:r>
              <a:rPr lang="zh-CN" altLang="en-US" u="sng" dirty="0" smtClean="0"/>
              <a:t>               </a:t>
            </a:r>
            <a:r>
              <a:rPr lang="zh-CN" altLang="en-US" dirty="0" smtClean="0"/>
              <a:t>学校：</a:t>
            </a:r>
            <a:endParaRPr lang="zh-CN" altLang="en-US" dirty="0"/>
          </a:p>
          <a:p>
            <a:r>
              <a:rPr lang="zh-CN" altLang="en-US" dirty="0" smtClean="0"/>
              <a:t>    </a:t>
            </a:r>
            <a:endParaRPr lang="en-US" altLang="zh-CN" dirty="0" smtClean="0"/>
          </a:p>
          <a:p>
            <a:r>
              <a:rPr lang="zh-CN" altLang="en-US" dirty="0" smtClean="0"/>
              <a:t>    经</a:t>
            </a:r>
            <a:r>
              <a:rPr lang="zh-CN" altLang="en-US" dirty="0"/>
              <a:t>总课题组</a:t>
            </a:r>
            <a:r>
              <a:rPr lang="zh-CN" altLang="en-US" dirty="0" smtClean="0"/>
              <a:t>顾问委员会专家鉴定。贵校申</a:t>
            </a:r>
            <a:r>
              <a:rPr lang="zh-CN" altLang="en-US" dirty="0"/>
              <a:t>报</a:t>
            </a:r>
            <a:r>
              <a:rPr lang="zh-CN" altLang="en-US" dirty="0" smtClean="0"/>
              <a:t>的</a:t>
            </a:r>
            <a:r>
              <a:rPr lang="en-US" altLang="zh-CN" dirty="0" smtClean="0"/>
              <a:t>《              》</a:t>
            </a:r>
            <a:r>
              <a:rPr lang="zh-CN" altLang="en-US" dirty="0" smtClean="0"/>
              <a:t>子课题已经完成预定研究任务，成果达到预期目标的要求。这项研究成果已纳入总课题最终成果，并被评为优秀教育科研集体成果一等奖。经综合评议，贵校被评为子课题优秀实验基地。</a:t>
            </a:r>
            <a:endParaRPr lang="en-US" altLang="zh-CN" dirty="0" smtClean="0"/>
          </a:p>
          <a:p>
            <a:r>
              <a:rPr lang="zh-CN" altLang="en-US" dirty="0" smtClean="0"/>
              <a:t>    特</a:t>
            </a:r>
            <a:r>
              <a:rPr lang="zh-CN" altLang="en-US" dirty="0"/>
              <a:t>发此</a:t>
            </a:r>
            <a:r>
              <a:rPr lang="zh-CN" altLang="en-US" dirty="0" smtClean="0"/>
              <a:t>证  以资鼓励</a:t>
            </a:r>
            <a:endParaRPr lang="en-US" altLang="zh-CN" dirty="0" smtClean="0"/>
          </a:p>
          <a:p>
            <a:endParaRPr lang="en-US" altLang="zh-CN" dirty="0" smtClean="0"/>
          </a:p>
          <a:p>
            <a:endParaRPr lang="en-US" altLang="zh-CN" dirty="0"/>
          </a:p>
          <a:p>
            <a:pPr algn="just"/>
            <a:r>
              <a:rPr lang="zh-CN" altLang="en-US" sz="1400" dirty="0" smtClean="0">
                <a:latin typeface="+mj-ea"/>
              </a:rPr>
              <a:t>     中国教育学会学校文化研究分会            八符格书法教育实践研究总课题组 </a:t>
            </a:r>
            <a:endParaRPr lang="en-US" altLang="zh-CN" sz="1400" dirty="0" smtClean="0">
              <a:latin typeface="+mj-ea"/>
            </a:endParaRPr>
          </a:p>
          <a:p>
            <a:pPr algn="just"/>
            <a:r>
              <a:rPr lang="zh-CN" altLang="en-US" sz="1400" dirty="0" smtClean="0">
                <a:latin typeface="+mj-ea"/>
              </a:rPr>
              <a:t>          </a:t>
            </a:r>
            <a:endParaRPr lang="en-US" altLang="zh-CN" sz="1400" dirty="0" smtClean="0">
              <a:latin typeface="+mj-ea"/>
            </a:endParaRPr>
          </a:p>
          <a:p>
            <a:pPr algn="just"/>
            <a:r>
              <a:rPr lang="en-US" altLang="zh-CN" sz="1400" dirty="0" smtClean="0">
                <a:latin typeface="+mj-ea"/>
              </a:rPr>
              <a:t>             </a:t>
            </a:r>
            <a:r>
              <a:rPr lang="zh-CN" altLang="en-US" sz="1400" dirty="0" smtClean="0">
                <a:latin typeface="+mj-ea"/>
              </a:rPr>
              <a:t>年  月  日                                    年  月  日</a:t>
            </a:r>
            <a:endParaRPr lang="en-US" altLang="zh-CN" sz="1400" dirty="0" smtClean="0">
              <a:latin typeface="+mj-ea"/>
            </a:endParaRPr>
          </a:p>
          <a:p>
            <a:pPr algn="just"/>
            <a:endParaRPr lang="en-US" altLang="zh-CN" sz="1400" dirty="0" smtClean="0">
              <a:latin typeface="+mj-ea"/>
              <a:ea typeface="+mj-ea"/>
            </a:endParaRPr>
          </a:p>
          <a:p>
            <a:endParaRPr lang="zh-CN" altLang="en-US" dirty="0"/>
          </a:p>
          <a:p>
            <a:endParaRPr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内容占位符 4" descr="2008042217003455598.jpg"/>
          <p:cNvPicPr>
            <a:picLocks noGrp="1" noChangeAspect="1"/>
          </p:cNvPicPr>
          <p:nvPr>
            <p:ph sz="half" idx="1"/>
          </p:nvPr>
        </p:nvPicPr>
        <p:blipFill>
          <a:blip r:embed="rId2"/>
          <a:srcRect b="1149"/>
          <a:stretch>
            <a:fillRect/>
          </a:stretch>
        </p:blipFill>
        <p:spPr>
          <a:xfrm>
            <a:off x="0" y="0"/>
            <a:ext cx="9144000" cy="6858000"/>
          </a:xfrm>
          <a:prstGeom prst="rect">
            <a:avLst/>
          </a:prstGeom>
          <a:ln>
            <a:noFill/>
          </a:ln>
          <a:effectLst>
            <a:softEdge rad="112500"/>
          </a:effectLst>
        </p:spPr>
      </p:pic>
      <p:sp>
        <p:nvSpPr>
          <p:cNvPr id="7" name="TextBox 6"/>
          <p:cNvSpPr txBox="1"/>
          <p:nvPr/>
        </p:nvSpPr>
        <p:spPr>
          <a:xfrm>
            <a:off x="3071802" y="1000108"/>
            <a:ext cx="2928958" cy="769441"/>
          </a:xfrm>
          <a:prstGeom prst="rect">
            <a:avLst/>
          </a:prstGeom>
          <a:noFill/>
        </p:spPr>
        <p:txBody>
          <a:bodyPr wrap="square" rtlCol="0">
            <a:spAutoFit/>
          </a:bodyPr>
          <a:lstStyle/>
          <a:p>
            <a:pPr algn="ctr"/>
            <a:r>
              <a:rPr lang="zh-CN" altLang="en-US" sz="4400" b="1" dirty="0">
                <a:latin typeface="楷体_GB2312" pitchFamily="49" charset="-122"/>
                <a:ea typeface="楷体_GB2312" pitchFamily="49" charset="-122"/>
              </a:rPr>
              <a:t>荣誉证书</a:t>
            </a:r>
          </a:p>
        </p:txBody>
      </p:sp>
      <p:sp>
        <p:nvSpPr>
          <p:cNvPr id="9" name="TextBox 8"/>
          <p:cNvSpPr txBox="1"/>
          <p:nvPr/>
        </p:nvSpPr>
        <p:spPr>
          <a:xfrm>
            <a:off x="1071538" y="1785926"/>
            <a:ext cx="7072362" cy="3785652"/>
          </a:xfrm>
          <a:prstGeom prst="rect">
            <a:avLst/>
          </a:prstGeom>
          <a:noFill/>
        </p:spPr>
        <p:txBody>
          <a:bodyPr wrap="square" rtlCol="0">
            <a:spAutoFit/>
          </a:bodyPr>
          <a:lstStyle/>
          <a:p>
            <a:r>
              <a:rPr lang="zh-CN" altLang="en-US" u="sng" dirty="0" smtClean="0"/>
              <a:t>         </a:t>
            </a:r>
            <a:r>
              <a:rPr lang="zh-CN" altLang="en-US" dirty="0" smtClean="0"/>
              <a:t>同志：</a:t>
            </a:r>
            <a:endParaRPr lang="zh-CN" altLang="en-US" dirty="0"/>
          </a:p>
          <a:p>
            <a:r>
              <a:rPr lang="zh-CN" altLang="en-US" dirty="0" smtClean="0"/>
              <a:t>    </a:t>
            </a:r>
            <a:endParaRPr lang="en-US" altLang="zh-CN" dirty="0" smtClean="0"/>
          </a:p>
          <a:p>
            <a:r>
              <a:rPr lang="zh-CN" altLang="en-US" dirty="0" smtClean="0"/>
              <a:t>    经</a:t>
            </a:r>
            <a:r>
              <a:rPr lang="zh-CN" altLang="en-US" dirty="0"/>
              <a:t>总课题组</a:t>
            </a:r>
            <a:r>
              <a:rPr lang="zh-CN" altLang="en-US" dirty="0" smtClean="0"/>
              <a:t>顾问委员会专家鉴定。你申</a:t>
            </a:r>
            <a:r>
              <a:rPr lang="zh-CN" altLang="en-US" dirty="0"/>
              <a:t>报</a:t>
            </a:r>
            <a:r>
              <a:rPr lang="zh-CN" altLang="en-US" dirty="0" smtClean="0"/>
              <a:t>的</a:t>
            </a:r>
            <a:r>
              <a:rPr lang="en-US" altLang="zh-CN" dirty="0" smtClean="0"/>
              <a:t>《               》</a:t>
            </a:r>
            <a:r>
              <a:rPr lang="zh-CN" altLang="en-US" dirty="0" smtClean="0"/>
              <a:t>子课题已经完成预定研究任务，成果达到预期目标的要求。这项研究成果已纳入总课题最终成果，并被评为优秀教育科研集体成果一等奖。</a:t>
            </a:r>
            <a:endParaRPr lang="en-US" altLang="zh-CN" dirty="0" smtClean="0"/>
          </a:p>
          <a:p>
            <a:endParaRPr lang="en-US" altLang="zh-CN" dirty="0" smtClean="0"/>
          </a:p>
          <a:p>
            <a:r>
              <a:rPr lang="zh-CN" altLang="en-US" dirty="0" smtClean="0"/>
              <a:t>    特</a:t>
            </a:r>
            <a:r>
              <a:rPr lang="zh-CN" altLang="en-US" dirty="0"/>
              <a:t>发此</a:t>
            </a:r>
            <a:r>
              <a:rPr lang="zh-CN" altLang="en-US" dirty="0" smtClean="0"/>
              <a:t>证  以资鼓励</a:t>
            </a:r>
            <a:endParaRPr lang="en-US" altLang="zh-CN" dirty="0" smtClean="0"/>
          </a:p>
          <a:p>
            <a:endParaRPr lang="en-US" altLang="zh-CN" dirty="0" smtClean="0"/>
          </a:p>
          <a:p>
            <a:endParaRPr lang="en-US" altLang="zh-CN" dirty="0"/>
          </a:p>
          <a:p>
            <a:pPr algn="just"/>
            <a:r>
              <a:rPr lang="zh-CN" altLang="en-US" sz="1400" dirty="0" smtClean="0">
                <a:latin typeface="+mj-ea"/>
                <a:ea typeface="+mj-ea"/>
              </a:rPr>
              <a:t>   中国教育学会学校文化研究分会           </a:t>
            </a:r>
            <a:r>
              <a:rPr lang="zh-CN" altLang="en-US" sz="1400" dirty="0" smtClean="0">
                <a:latin typeface="+mj-ea"/>
              </a:rPr>
              <a:t>八</a:t>
            </a:r>
            <a:r>
              <a:rPr lang="zh-CN" altLang="en-US" sz="1400" dirty="0">
                <a:latin typeface="+mj-ea"/>
              </a:rPr>
              <a:t>符格书法教</a:t>
            </a:r>
            <a:r>
              <a:rPr lang="zh-CN" altLang="en-US" sz="1400" dirty="0" smtClean="0">
                <a:latin typeface="+mj-ea"/>
              </a:rPr>
              <a:t>育实践研</a:t>
            </a:r>
            <a:r>
              <a:rPr lang="zh-CN" altLang="en-US" sz="1400" dirty="0">
                <a:latin typeface="+mj-ea"/>
              </a:rPr>
              <a:t>究总课题组 </a:t>
            </a:r>
            <a:endParaRPr lang="en-US" altLang="zh-CN" sz="1400" dirty="0">
              <a:latin typeface="+mj-ea"/>
              <a:ea typeface="+mj-ea"/>
            </a:endParaRPr>
          </a:p>
          <a:p>
            <a:pPr algn="just"/>
            <a:r>
              <a:rPr lang="zh-CN" altLang="en-US" sz="1400" dirty="0" smtClean="0">
                <a:latin typeface="+mj-ea"/>
                <a:ea typeface="+mj-ea"/>
              </a:rPr>
              <a:t>      </a:t>
            </a:r>
            <a:r>
              <a:rPr lang="zh-CN" altLang="en-US" sz="1400" dirty="0" smtClean="0">
                <a:latin typeface="+mj-ea"/>
              </a:rPr>
              <a:t>   </a:t>
            </a:r>
            <a:endParaRPr lang="en-US" altLang="zh-CN" sz="1400" dirty="0" smtClean="0">
              <a:latin typeface="+mj-ea"/>
            </a:endParaRPr>
          </a:p>
          <a:p>
            <a:pPr algn="just"/>
            <a:r>
              <a:rPr lang="en-US" altLang="zh-CN" sz="1400" dirty="0" smtClean="0">
                <a:latin typeface="+mj-ea"/>
              </a:rPr>
              <a:t>            </a:t>
            </a:r>
            <a:r>
              <a:rPr lang="zh-CN" altLang="en-US" sz="1400" dirty="0" smtClean="0">
                <a:latin typeface="+mj-ea"/>
              </a:rPr>
              <a:t>年  月  日                                年  月  日</a:t>
            </a:r>
            <a:endParaRPr lang="en-US" altLang="zh-CN" sz="1400" dirty="0" smtClean="0">
              <a:latin typeface="+mj-ea"/>
              <a:ea typeface="+mj-ea"/>
            </a:endParaRPr>
          </a:p>
          <a:p>
            <a:endParaRPr lang="zh-CN" altLang="en-US" dirty="0"/>
          </a:p>
          <a:p>
            <a:endParaRPr lang="zh-CN"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8" name="矩形 7"/>
          <p:cNvSpPr/>
          <p:nvPr/>
        </p:nvSpPr>
        <p:spPr>
          <a:xfrm>
            <a:off x="6572264" y="1785926"/>
            <a:ext cx="1214446" cy="3046988"/>
          </a:xfrm>
          <a:prstGeom prst="rect">
            <a:avLst/>
          </a:prstGeom>
          <a:noFill/>
        </p:spPr>
        <p:txBody>
          <a:bodyPr wrap="square" lIns="91440" tIns="45720" rIns="91440" bIns="45720">
            <a:spAutoFit/>
          </a:bodyPr>
          <a:lstStyle/>
          <a:p>
            <a:pPr algn="ctr">
              <a:buNone/>
            </a:pPr>
            <a:r>
              <a:rPr lang="zh-CN" altLang="en-US" sz="8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聘</a:t>
            </a:r>
            <a:endParaRPr lang="en-US" altLang="zh-CN" sz="8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buNone/>
            </a:pPr>
            <a:endParaRPr lang="en-US" altLang="zh-CN"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buNone/>
            </a:pPr>
            <a:r>
              <a:rPr lang="zh-CN" altLang="en-US" sz="8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书</a:t>
            </a:r>
            <a:endParaRPr lang="zh-CN" altLang="en-US" sz="8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3" name="图片 2" descr="logo_conew1.png"/>
          <p:cNvPicPr>
            <a:picLocks noChangeAspect="1"/>
          </p:cNvPicPr>
          <p:nvPr/>
        </p:nvPicPr>
        <p:blipFill>
          <a:blip r:embed="rId2" cstate="print"/>
          <a:stretch>
            <a:fillRect/>
          </a:stretch>
        </p:blipFill>
        <p:spPr>
          <a:xfrm>
            <a:off x="4929190" y="714356"/>
            <a:ext cx="1928793" cy="1285883"/>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内容占位符 4" descr="2008042217003455598.jpg"/>
          <p:cNvPicPr>
            <a:picLocks noGrp="1" noChangeAspect="1"/>
          </p:cNvPicPr>
          <p:nvPr>
            <p:ph sz="half" idx="1"/>
          </p:nvPr>
        </p:nvPicPr>
        <p:blipFill>
          <a:blip r:embed="rId2"/>
          <a:srcRect b="1149"/>
          <a:stretch>
            <a:fillRect/>
          </a:stretch>
        </p:blipFill>
        <p:spPr>
          <a:xfrm>
            <a:off x="0" y="0"/>
            <a:ext cx="9144000" cy="6858000"/>
          </a:xfrm>
          <a:prstGeom prst="rect">
            <a:avLst/>
          </a:prstGeom>
          <a:ln>
            <a:noFill/>
          </a:ln>
          <a:effectLst>
            <a:softEdge rad="112500"/>
          </a:effectLst>
        </p:spPr>
      </p:pic>
      <p:sp>
        <p:nvSpPr>
          <p:cNvPr id="7" name="TextBox 6"/>
          <p:cNvSpPr txBox="1"/>
          <p:nvPr/>
        </p:nvSpPr>
        <p:spPr>
          <a:xfrm>
            <a:off x="3071802" y="1000108"/>
            <a:ext cx="2928958" cy="769441"/>
          </a:xfrm>
          <a:prstGeom prst="rect">
            <a:avLst/>
          </a:prstGeom>
          <a:noFill/>
        </p:spPr>
        <p:txBody>
          <a:bodyPr wrap="square" rtlCol="0">
            <a:spAutoFit/>
          </a:bodyPr>
          <a:lstStyle/>
          <a:p>
            <a:pPr algn="ctr"/>
            <a:r>
              <a:rPr lang="zh-CN" altLang="en-US" sz="4400" b="1" dirty="0" smtClean="0">
                <a:latin typeface="楷体_GB2312" pitchFamily="49" charset="-122"/>
                <a:ea typeface="楷体_GB2312" pitchFamily="49" charset="-122"/>
              </a:rPr>
              <a:t>聘书</a:t>
            </a:r>
            <a:endParaRPr lang="zh-CN" altLang="en-US" sz="4400" b="1" dirty="0">
              <a:latin typeface="楷体_GB2312" pitchFamily="49" charset="-122"/>
              <a:ea typeface="楷体_GB2312" pitchFamily="49" charset="-122"/>
            </a:endParaRPr>
          </a:p>
        </p:txBody>
      </p:sp>
      <p:sp>
        <p:nvSpPr>
          <p:cNvPr id="9" name="TextBox 8"/>
          <p:cNvSpPr txBox="1"/>
          <p:nvPr/>
        </p:nvSpPr>
        <p:spPr>
          <a:xfrm>
            <a:off x="1071538" y="1785926"/>
            <a:ext cx="7072362" cy="4062651"/>
          </a:xfrm>
          <a:prstGeom prst="rect">
            <a:avLst/>
          </a:prstGeom>
          <a:noFill/>
        </p:spPr>
        <p:txBody>
          <a:bodyPr wrap="square" rtlCol="0">
            <a:spAutoFit/>
          </a:bodyPr>
          <a:lstStyle/>
          <a:p>
            <a:r>
              <a:rPr lang="zh-CN" altLang="en-US" b="1" u="sng" dirty="0" smtClean="0"/>
              <a:t>          </a:t>
            </a:r>
            <a:r>
              <a:rPr lang="zh-CN" altLang="en-US" b="1" dirty="0" smtClean="0"/>
              <a:t>同志：</a:t>
            </a:r>
            <a:endParaRPr lang="zh-CN" altLang="en-US" dirty="0" smtClean="0"/>
          </a:p>
          <a:p>
            <a:r>
              <a:rPr lang="en-US" dirty="0" smtClean="0"/>
              <a:t> </a:t>
            </a:r>
            <a:endParaRPr lang="zh-CN" altLang="en-US" dirty="0" smtClean="0"/>
          </a:p>
          <a:p>
            <a:r>
              <a:rPr lang="zh-CN" altLang="en-US" dirty="0" smtClean="0"/>
              <a:t>    中国教育学会学校文化研究分会“十二五”科研规划重点课题</a:t>
            </a:r>
            <a:r>
              <a:rPr lang="en-US" altLang="zh-CN" dirty="0" smtClean="0"/>
              <a:t>《</a:t>
            </a:r>
            <a:r>
              <a:rPr lang="zh-CN" altLang="en-US" dirty="0" smtClean="0"/>
              <a:t>弘扬民族文化 打造翰墨书香</a:t>
            </a:r>
            <a:r>
              <a:rPr lang="en-US" altLang="zh-CN" dirty="0" smtClean="0"/>
              <a:t>——</a:t>
            </a:r>
            <a:r>
              <a:rPr lang="zh-CN" altLang="en-US" dirty="0" smtClean="0"/>
              <a:t>八符格书法教育实践研究</a:t>
            </a:r>
            <a:r>
              <a:rPr lang="en-US" altLang="zh-CN" dirty="0" smtClean="0"/>
              <a:t>》</a:t>
            </a:r>
            <a:r>
              <a:rPr lang="zh-CN" altLang="en-US" dirty="0" smtClean="0"/>
              <a:t>总课题组聘任您为</a:t>
            </a:r>
            <a:r>
              <a:rPr lang="en-US" u="sng" dirty="0" smtClean="0"/>
              <a:t>           </a:t>
            </a:r>
            <a:r>
              <a:rPr lang="zh-CN" altLang="en-US" dirty="0" smtClean="0"/>
              <a:t>区域课题实验研究主持人，负责区域内各学校子课题申报征集申报工作，并指导各实验基地的子课题实验研究。</a:t>
            </a:r>
          </a:p>
          <a:p>
            <a:r>
              <a:rPr lang="zh-CN" altLang="en-US" b="1" dirty="0" smtClean="0"/>
              <a:t>    特此聘任！</a:t>
            </a:r>
            <a:endParaRPr lang="zh-CN" altLang="en-US" dirty="0" smtClean="0"/>
          </a:p>
          <a:p>
            <a:r>
              <a:rPr lang="en-US" dirty="0" smtClean="0"/>
              <a:t>                      </a:t>
            </a:r>
            <a:endParaRPr lang="zh-CN" altLang="en-US" dirty="0" smtClean="0"/>
          </a:p>
          <a:p>
            <a:r>
              <a:rPr lang="en-US" dirty="0" smtClean="0"/>
              <a:t>                                                              </a:t>
            </a:r>
            <a:endParaRPr lang="en-US" altLang="zh-CN" dirty="0" smtClean="0"/>
          </a:p>
          <a:p>
            <a:endParaRPr lang="en-US" altLang="zh-CN" dirty="0"/>
          </a:p>
          <a:p>
            <a:pPr algn="just"/>
            <a:r>
              <a:rPr lang="zh-CN" altLang="en-US" sz="1400" dirty="0" smtClean="0">
                <a:latin typeface="+mj-ea"/>
              </a:rPr>
              <a:t>    中国教育学会学校文化研究分会           八符格书法教育实践研究总课题组 </a:t>
            </a:r>
            <a:endParaRPr lang="en-US" altLang="zh-CN" sz="1400" dirty="0" smtClean="0">
              <a:latin typeface="+mj-ea"/>
            </a:endParaRPr>
          </a:p>
          <a:p>
            <a:pPr algn="just"/>
            <a:r>
              <a:rPr lang="zh-CN" altLang="en-US" sz="1400" dirty="0" smtClean="0">
                <a:latin typeface="+mj-ea"/>
              </a:rPr>
              <a:t>           </a:t>
            </a:r>
            <a:endParaRPr lang="en-US" altLang="zh-CN" sz="1400" dirty="0" smtClean="0">
              <a:latin typeface="+mj-ea"/>
            </a:endParaRPr>
          </a:p>
          <a:p>
            <a:pPr algn="just"/>
            <a:r>
              <a:rPr lang="en-US" altLang="zh-CN" sz="1400" dirty="0" smtClean="0">
                <a:latin typeface="+mj-ea"/>
              </a:rPr>
              <a:t>            </a:t>
            </a:r>
            <a:r>
              <a:rPr lang="zh-CN" altLang="en-US" sz="1400" dirty="0" smtClean="0">
                <a:latin typeface="+mj-ea"/>
              </a:rPr>
              <a:t>年  月  日                                年  月  日</a:t>
            </a:r>
            <a:endParaRPr lang="en-US" altLang="zh-CN" sz="1400" dirty="0" smtClean="0">
              <a:latin typeface="+mj-ea"/>
            </a:endParaRPr>
          </a:p>
          <a:p>
            <a:endParaRPr lang="zh-CN" altLang="en-US" dirty="0"/>
          </a:p>
          <a:p>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643438" y="274638"/>
            <a:ext cx="4043362" cy="511156"/>
          </a:xfrm>
        </p:spPr>
        <p:txBody>
          <a:bodyPr>
            <a:noAutofit/>
          </a:bodyPr>
          <a:lstStyle/>
          <a:p>
            <a:r>
              <a:rPr lang="zh-CN" altLang="en-US" sz="2000" b="1" dirty="0" smtClean="0"/>
              <a:t>课题研究员注意事项</a:t>
            </a:r>
            <a:endParaRPr lang="zh-CN" altLang="en-US" sz="2000" b="1" dirty="0"/>
          </a:p>
        </p:txBody>
      </p:sp>
      <p:sp>
        <p:nvSpPr>
          <p:cNvPr id="3" name="内容占位符 2"/>
          <p:cNvSpPr>
            <a:spLocks noGrp="1"/>
          </p:cNvSpPr>
          <p:nvPr>
            <p:ph sz="half" idx="1"/>
          </p:nvPr>
        </p:nvSpPr>
        <p:spPr>
          <a:xfrm>
            <a:off x="457200" y="571480"/>
            <a:ext cx="4038600" cy="5554683"/>
          </a:xfrm>
        </p:spPr>
        <p:txBody>
          <a:bodyPr>
            <a:normAutofit lnSpcReduction="10000"/>
          </a:bodyPr>
          <a:lstStyle/>
          <a:p>
            <a:pPr>
              <a:buNone/>
            </a:pPr>
            <a:endParaRPr lang="en-US" altLang="zh-CN" sz="2000" dirty="0" smtClean="0"/>
          </a:p>
          <a:p>
            <a:pPr>
              <a:buNone/>
            </a:pPr>
            <a:endParaRPr lang="en-US" altLang="zh-CN" sz="2000" dirty="0"/>
          </a:p>
          <a:p>
            <a:pPr>
              <a:buNone/>
            </a:pPr>
            <a:endParaRPr lang="en-US" altLang="zh-CN" sz="2000" dirty="0" smtClean="0"/>
          </a:p>
          <a:p>
            <a:pPr>
              <a:buNone/>
            </a:pPr>
            <a:r>
              <a:rPr lang="zh-CN" altLang="en-US" sz="2000" dirty="0" smtClean="0"/>
              <a:t> </a:t>
            </a:r>
            <a:endParaRPr lang="en-US" altLang="zh-CN" sz="2000" dirty="0" smtClean="0"/>
          </a:p>
          <a:p>
            <a:pPr>
              <a:buNone/>
            </a:pPr>
            <a:endParaRPr lang="en-US" altLang="zh-CN" sz="2000" dirty="0"/>
          </a:p>
          <a:p>
            <a:pPr>
              <a:buNone/>
            </a:pPr>
            <a:endParaRPr lang="en-US" altLang="zh-CN" sz="2000" dirty="0" smtClean="0"/>
          </a:p>
          <a:p>
            <a:pPr>
              <a:buNone/>
            </a:pPr>
            <a:endParaRPr lang="en-US" altLang="zh-CN" sz="2000" dirty="0"/>
          </a:p>
          <a:p>
            <a:pPr>
              <a:buNone/>
            </a:pPr>
            <a:endParaRPr lang="en-US" altLang="zh-CN" sz="2000" dirty="0" smtClean="0"/>
          </a:p>
          <a:p>
            <a:pPr>
              <a:buNone/>
            </a:pPr>
            <a:endParaRPr lang="en-US" altLang="zh-CN" sz="2000" dirty="0"/>
          </a:p>
          <a:p>
            <a:pPr>
              <a:buNone/>
            </a:pPr>
            <a:endParaRPr lang="en-US" altLang="zh-CN" sz="2000" dirty="0" smtClean="0"/>
          </a:p>
          <a:p>
            <a:pPr algn="ctr">
              <a:buNone/>
            </a:pPr>
            <a:r>
              <a:rPr lang="zh-CN" altLang="en-US" sz="1800" dirty="0" smtClean="0"/>
              <a:t> </a:t>
            </a:r>
            <a:endParaRPr lang="en-US" altLang="zh-CN" sz="1800" dirty="0" smtClean="0"/>
          </a:p>
          <a:p>
            <a:pPr algn="ctr">
              <a:buNone/>
            </a:pPr>
            <a:r>
              <a:rPr lang="zh-CN" altLang="en-US" sz="1800" dirty="0" smtClean="0"/>
              <a:t>重点课题编号：</a:t>
            </a:r>
            <a:r>
              <a:rPr lang="en-US" sz="1800" dirty="0" smtClean="0"/>
              <a:t> </a:t>
            </a:r>
            <a:r>
              <a:rPr lang="en-US" sz="1800" b="1" dirty="0" smtClean="0"/>
              <a:t>1105002A </a:t>
            </a:r>
          </a:p>
          <a:p>
            <a:pPr algn="ctr">
              <a:buNone/>
            </a:pPr>
            <a:r>
              <a:rPr lang="zh-CN" altLang="en-US" sz="1800" dirty="0" smtClean="0"/>
              <a:t>弘</a:t>
            </a:r>
            <a:r>
              <a:rPr lang="zh-CN" altLang="en-US" sz="1800" dirty="0"/>
              <a:t>扬民族文化 </a:t>
            </a:r>
            <a:r>
              <a:rPr lang="zh-CN" altLang="en-US" sz="1800" dirty="0" smtClean="0"/>
              <a:t>      打</a:t>
            </a:r>
            <a:r>
              <a:rPr lang="zh-CN" altLang="en-US" sz="1800" dirty="0"/>
              <a:t>造翰墨书</a:t>
            </a:r>
            <a:r>
              <a:rPr lang="zh-CN" altLang="en-US" sz="1800" dirty="0" smtClean="0"/>
              <a:t>香</a:t>
            </a:r>
            <a:r>
              <a:rPr lang="en-US" altLang="zh-CN" sz="1800" dirty="0" smtClean="0"/>
              <a:t> </a:t>
            </a:r>
          </a:p>
          <a:p>
            <a:pPr algn="ctr">
              <a:buNone/>
            </a:pPr>
            <a:r>
              <a:rPr lang="en-US" altLang="zh-CN" sz="1800" dirty="0" smtClean="0"/>
              <a:t>——</a:t>
            </a:r>
            <a:r>
              <a:rPr lang="zh-CN" altLang="en-US" sz="1800" dirty="0" smtClean="0"/>
              <a:t>八</a:t>
            </a:r>
            <a:r>
              <a:rPr lang="zh-CN" altLang="en-US" sz="1800" dirty="0"/>
              <a:t>符</a:t>
            </a:r>
            <a:r>
              <a:rPr lang="zh-CN" altLang="en-US" sz="1800" dirty="0" smtClean="0"/>
              <a:t>格书</a:t>
            </a:r>
            <a:r>
              <a:rPr lang="zh-CN" altLang="en-US" sz="1800" dirty="0"/>
              <a:t>法教</a:t>
            </a:r>
            <a:r>
              <a:rPr lang="zh-CN" altLang="en-US" sz="1800" dirty="0" smtClean="0"/>
              <a:t>育实践研究课题</a:t>
            </a:r>
            <a:endParaRPr lang="en-US" altLang="zh-CN" sz="1800" dirty="0" smtClean="0"/>
          </a:p>
          <a:p>
            <a:pPr>
              <a:buNone/>
            </a:pPr>
            <a:endParaRPr lang="en-US" altLang="zh-CN" sz="2000" dirty="0"/>
          </a:p>
          <a:p>
            <a:pPr algn="ctr">
              <a:buNone/>
            </a:pPr>
            <a:r>
              <a:rPr lang="zh-CN" altLang="en-US" sz="2000" dirty="0" smtClean="0">
                <a:latin typeface="黑体" pitchFamily="2" charset="-122"/>
                <a:ea typeface="黑体" pitchFamily="2" charset="-122"/>
              </a:rPr>
              <a:t>课题研究员</a:t>
            </a:r>
            <a:endParaRPr lang="zh-CN" altLang="en-US" sz="2000" dirty="0">
              <a:latin typeface="黑体" pitchFamily="2" charset="-122"/>
              <a:ea typeface="黑体" pitchFamily="2" charset="-122"/>
            </a:endParaRPr>
          </a:p>
        </p:txBody>
      </p:sp>
      <p:sp>
        <p:nvSpPr>
          <p:cNvPr id="4" name="内容占位符 3"/>
          <p:cNvSpPr>
            <a:spLocks noGrp="1"/>
          </p:cNvSpPr>
          <p:nvPr>
            <p:ph sz="half" idx="2"/>
          </p:nvPr>
        </p:nvSpPr>
        <p:spPr>
          <a:xfrm>
            <a:off x="4643438" y="785794"/>
            <a:ext cx="4214842" cy="5715040"/>
          </a:xfrm>
        </p:spPr>
        <p:txBody>
          <a:bodyPr>
            <a:normAutofit lnSpcReduction="10000"/>
          </a:bodyPr>
          <a:lstStyle/>
          <a:p>
            <a:pPr indent="-504000" algn="just">
              <a:lnSpc>
                <a:spcPts val="2900"/>
              </a:lnSpc>
              <a:buNone/>
            </a:pPr>
            <a:r>
              <a:rPr lang="zh-CN" altLang="en-US" sz="1200" dirty="0" smtClean="0"/>
              <a:t>一</a:t>
            </a:r>
            <a:r>
              <a:rPr lang="en-US" altLang="zh-CN" sz="1200" dirty="0" smtClean="0"/>
              <a:t>.</a:t>
            </a:r>
            <a:r>
              <a:rPr lang="zh-CN" altLang="en-US" sz="1200" dirty="0" smtClean="0"/>
              <a:t>此</a:t>
            </a:r>
            <a:r>
              <a:rPr lang="zh-CN" altLang="en-US" sz="1200" dirty="0"/>
              <a:t>证为中国教育学会学校文化研究分会十二五课</a:t>
            </a:r>
            <a:r>
              <a:rPr lang="zh-CN" altLang="en-US" sz="1200" dirty="0" smtClean="0"/>
              <a:t>题“弘扬民族文化 打造翰墨书香</a:t>
            </a:r>
            <a:r>
              <a:rPr lang="en-US" altLang="zh-CN" sz="1200" dirty="0" smtClean="0"/>
              <a:t>——</a:t>
            </a:r>
            <a:r>
              <a:rPr lang="zh-CN" altLang="en-US" sz="1200" dirty="0" smtClean="0"/>
              <a:t>八符格书法教育实践研究课题”课</a:t>
            </a:r>
            <a:r>
              <a:rPr lang="zh-CN" altLang="en-US" sz="1200" dirty="0"/>
              <a:t>题组课题研究员身份证明，不得随意抵</a:t>
            </a:r>
            <a:r>
              <a:rPr lang="zh-CN" altLang="en-US" sz="1200" dirty="0" smtClean="0"/>
              <a:t>押、转借、涂改</a:t>
            </a:r>
            <a:r>
              <a:rPr lang="zh-CN" altLang="en-US" sz="1200" dirty="0"/>
              <a:t>。</a:t>
            </a:r>
          </a:p>
          <a:p>
            <a:pPr indent="-504000" algn="just">
              <a:lnSpc>
                <a:spcPts val="2900"/>
              </a:lnSpc>
              <a:buNone/>
            </a:pPr>
            <a:r>
              <a:rPr lang="zh-CN" altLang="en-US" sz="1200" dirty="0"/>
              <a:t>二</a:t>
            </a:r>
            <a:r>
              <a:rPr lang="en-US" altLang="zh-CN" sz="1200" dirty="0" smtClean="0"/>
              <a:t>.</a:t>
            </a:r>
            <a:r>
              <a:rPr lang="zh-CN" altLang="en-US" sz="1200" dirty="0" smtClean="0"/>
              <a:t>持</a:t>
            </a:r>
            <a:r>
              <a:rPr lang="zh-CN" altLang="en-US" sz="1200" dirty="0"/>
              <a:t>证人进行课题调研，实践过程中希望各方予以配合与接</a:t>
            </a:r>
            <a:r>
              <a:rPr lang="zh-CN" altLang="en-US" sz="1200" dirty="0" smtClean="0"/>
              <a:t>洽。</a:t>
            </a:r>
            <a:endParaRPr lang="zh-CN" altLang="en-US" sz="1200" dirty="0"/>
          </a:p>
          <a:p>
            <a:pPr indent="-504000" algn="just">
              <a:lnSpc>
                <a:spcPts val="2900"/>
              </a:lnSpc>
              <a:buNone/>
            </a:pPr>
            <a:r>
              <a:rPr lang="zh-CN" altLang="en-US" sz="1200" dirty="0" smtClean="0"/>
              <a:t>三</a:t>
            </a:r>
            <a:r>
              <a:rPr lang="en-US" altLang="zh-CN" sz="1200" dirty="0" smtClean="0"/>
              <a:t>.</a:t>
            </a:r>
            <a:r>
              <a:rPr lang="zh-CN" altLang="en-US" sz="1200" dirty="0" smtClean="0"/>
              <a:t>此</a:t>
            </a:r>
            <a:r>
              <a:rPr lang="zh-CN" altLang="en-US" sz="1200" dirty="0"/>
              <a:t>证妥善保管，如有丢失应立即向发证机关报告作废并申请补</a:t>
            </a:r>
            <a:r>
              <a:rPr lang="zh-CN" altLang="en-US" sz="1200" dirty="0" smtClean="0"/>
              <a:t>办。</a:t>
            </a:r>
            <a:endParaRPr lang="zh-CN" altLang="en-US" sz="1200" dirty="0"/>
          </a:p>
          <a:p>
            <a:pPr indent="-504000" algn="just">
              <a:lnSpc>
                <a:spcPts val="2900"/>
              </a:lnSpc>
              <a:buNone/>
            </a:pPr>
            <a:r>
              <a:rPr lang="zh-CN" altLang="en-US" sz="1200" dirty="0" smtClean="0"/>
              <a:t>四</a:t>
            </a:r>
            <a:r>
              <a:rPr lang="en-US" altLang="zh-CN" sz="1200" dirty="0" smtClean="0"/>
              <a:t>.</a:t>
            </a:r>
            <a:r>
              <a:rPr lang="zh-CN" altLang="en-US" sz="1200" dirty="0" smtClean="0"/>
              <a:t>此</a:t>
            </a:r>
            <a:r>
              <a:rPr lang="zh-CN" altLang="en-US" sz="1200" dirty="0"/>
              <a:t>证已在中国教育学会学校文化研究分会官方网</a:t>
            </a:r>
            <a:r>
              <a:rPr lang="zh-CN" altLang="en-US" sz="1200" dirty="0" smtClean="0"/>
              <a:t>站（</a:t>
            </a:r>
            <a:r>
              <a:rPr lang="en-US" altLang="zh-CN" sz="1200" dirty="0" smtClean="0"/>
              <a:t>www.scrb.org.cn</a:t>
            </a:r>
            <a:r>
              <a:rPr lang="zh-CN" altLang="en-US" sz="1200" dirty="0" smtClean="0"/>
              <a:t>）备案，如</a:t>
            </a:r>
            <a:r>
              <a:rPr lang="zh-CN" altLang="en-US" sz="1200" dirty="0"/>
              <a:t>与查询结果不符即为伪</a:t>
            </a:r>
            <a:r>
              <a:rPr lang="zh-CN" altLang="en-US" sz="1200" dirty="0" smtClean="0"/>
              <a:t>证。</a:t>
            </a:r>
            <a:endParaRPr lang="zh-CN" altLang="en-US" sz="1200" dirty="0"/>
          </a:p>
          <a:p>
            <a:pPr indent="-504000" algn="just">
              <a:lnSpc>
                <a:spcPts val="2900"/>
              </a:lnSpc>
              <a:buNone/>
            </a:pPr>
            <a:r>
              <a:rPr lang="zh-CN" altLang="en-US" sz="1200" dirty="0" smtClean="0"/>
              <a:t>五</a:t>
            </a:r>
            <a:r>
              <a:rPr lang="en-US" altLang="zh-CN" sz="1200" dirty="0" smtClean="0"/>
              <a:t>.</a:t>
            </a:r>
            <a:r>
              <a:rPr lang="zh-CN" altLang="en-US" sz="1200" spc="-150" dirty="0" smtClean="0"/>
              <a:t>此</a:t>
            </a:r>
            <a:r>
              <a:rPr lang="zh-CN" altLang="en-US" sz="1200" spc="-150" dirty="0"/>
              <a:t>证</a:t>
            </a:r>
            <a:r>
              <a:rPr lang="zh-CN" altLang="en-US" sz="1200" spc="-150" dirty="0" smtClean="0"/>
              <a:t>在本课</a:t>
            </a:r>
            <a:r>
              <a:rPr lang="zh-CN" altLang="en-US" sz="1200" spc="-150" dirty="0"/>
              <a:t>题结题后作</a:t>
            </a:r>
            <a:r>
              <a:rPr lang="zh-CN" altLang="en-US" sz="1200" spc="-150" dirty="0" smtClean="0"/>
              <a:t>废。监督电话：</a:t>
            </a:r>
            <a:r>
              <a:rPr lang="en-US" altLang="zh-CN" sz="1200" b="1" spc="-150" dirty="0" smtClean="0">
                <a:ln w="11430"/>
                <a:effectLst>
                  <a:outerShdw blurRad="80000" dist="40000" dir="5040000" algn="tl">
                    <a:srgbClr val="000000">
                      <a:alpha val="30000"/>
                    </a:srgbClr>
                  </a:outerShdw>
                </a:effectLst>
                <a:latin typeface="宋体" pitchFamily="2" charset="-122"/>
                <a:ea typeface="宋体" pitchFamily="2" charset="-122"/>
              </a:rPr>
              <a:t>010-67687369 </a:t>
            </a:r>
            <a:endParaRPr lang="en-US" altLang="zh-CN" sz="1200" spc="-150" dirty="0" smtClean="0"/>
          </a:p>
          <a:p>
            <a:pPr>
              <a:buNone/>
            </a:pPr>
            <a:r>
              <a:rPr lang="zh-CN" altLang="en-US" sz="1400" dirty="0" smtClean="0"/>
              <a:t>  检验网址：</a:t>
            </a:r>
            <a:r>
              <a:rPr lang="en-US" altLang="zh-CN" sz="1400" dirty="0" smtClean="0"/>
              <a:t> http://www.scrb.org.cn</a:t>
            </a:r>
          </a:p>
          <a:p>
            <a:pPr>
              <a:buNone/>
            </a:pPr>
            <a:endParaRPr lang="en-US" altLang="zh-CN" sz="1600" dirty="0" smtClean="0"/>
          </a:p>
          <a:p>
            <a:pPr>
              <a:buNone/>
            </a:pPr>
            <a:r>
              <a:rPr lang="zh-CN" altLang="en-US" sz="1600" dirty="0" smtClean="0"/>
              <a:t>                    研究员证核发专用章</a:t>
            </a:r>
            <a:endParaRPr lang="zh-CN" altLang="en-US" sz="1600" dirty="0"/>
          </a:p>
          <a:p>
            <a:endParaRPr lang="zh-CN" altLang="en-US" sz="1050" dirty="0"/>
          </a:p>
        </p:txBody>
      </p:sp>
      <p:pic>
        <p:nvPicPr>
          <p:cNvPr id="6" name="图片 5" descr="logo_conew1.png"/>
          <p:cNvPicPr>
            <a:picLocks noChangeAspect="1"/>
          </p:cNvPicPr>
          <p:nvPr/>
        </p:nvPicPr>
        <p:blipFill>
          <a:blip r:embed="rId3" cstate="print"/>
          <a:stretch>
            <a:fillRect/>
          </a:stretch>
        </p:blipFill>
        <p:spPr>
          <a:xfrm>
            <a:off x="1285852" y="1357298"/>
            <a:ext cx="2286016" cy="1357322"/>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内容占位符 2"/>
          <p:cNvSpPr>
            <a:spLocks noGrp="1"/>
          </p:cNvSpPr>
          <p:nvPr>
            <p:ph sz="half" idx="1"/>
          </p:nvPr>
        </p:nvSpPr>
        <p:spPr>
          <a:xfrm>
            <a:off x="214282" y="571480"/>
            <a:ext cx="4281518" cy="5554683"/>
          </a:xfrm>
        </p:spPr>
        <p:txBody>
          <a:bodyPr>
            <a:normAutofit/>
          </a:bodyPr>
          <a:lstStyle/>
          <a:p>
            <a:pPr>
              <a:buNone/>
            </a:pPr>
            <a:endParaRPr lang="en-US" altLang="zh-CN" sz="2000" dirty="0" smtClean="0"/>
          </a:p>
          <a:p>
            <a:pPr algn="just">
              <a:buNone/>
            </a:pPr>
            <a:r>
              <a:rPr lang="en-US" altLang="zh-CN" sz="1800" dirty="0" smtClean="0"/>
              <a:t>       </a:t>
            </a:r>
            <a:r>
              <a:rPr lang="zh-CN" altLang="en-US" sz="1800" dirty="0" smtClean="0"/>
              <a:t>依</a:t>
            </a:r>
            <a:r>
              <a:rPr lang="zh-CN" altLang="en-US" sz="1800" dirty="0"/>
              <a:t>据中国教育学会学校文化</a:t>
            </a:r>
            <a:r>
              <a:rPr lang="zh-CN" altLang="en-US" sz="1800" dirty="0" smtClean="0"/>
              <a:t>研究分</a:t>
            </a:r>
            <a:r>
              <a:rPr lang="zh-CN" altLang="en-US" sz="1800" dirty="0"/>
              <a:t>会课题管理办法的规定，根据持有人申请，经课题组委会核准，同意持证人为</a:t>
            </a:r>
            <a:r>
              <a:rPr lang="en-US" altLang="zh-CN" sz="1800" dirty="0" smtClean="0"/>
              <a:t>《</a:t>
            </a:r>
            <a:r>
              <a:rPr lang="zh-CN" altLang="en-US" sz="1800" dirty="0" smtClean="0"/>
              <a:t>弘扬民族文化 打造翰墨书香</a:t>
            </a:r>
            <a:r>
              <a:rPr lang="en-US" altLang="zh-CN" sz="1800" dirty="0" smtClean="0"/>
              <a:t> ——</a:t>
            </a:r>
            <a:r>
              <a:rPr lang="zh-CN" altLang="en-US" sz="1800" dirty="0" smtClean="0"/>
              <a:t>八符格书法教育实践研究课题</a:t>
            </a:r>
            <a:r>
              <a:rPr lang="en-US" altLang="zh-CN" sz="1800" dirty="0" smtClean="0"/>
              <a:t>》</a:t>
            </a:r>
            <a:r>
              <a:rPr lang="zh-CN" altLang="en-US" sz="1800" dirty="0"/>
              <a:t>课题组课题研究</a:t>
            </a:r>
            <a:r>
              <a:rPr lang="zh-CN" altLang="en-US" sz="1800" dirty="0" smtClean="0"/>
              <a:t>员。</a:t>
            </a:r>
            <a:endParaRPr lang="zh-CN" altLang="en-US" sz="1800" dirty="0"/>
          </a:p>
          <a:p>
            <a:pPr algn="just">
              <a:buNone/>
            </a:pPr>
            <a:endParaRPr lang="en-US" altLang="zh-CN" sz="1800" dirty="0" smtClean="0"/>
          </a:p>
          <a:p>
            <a:pPr algn="just">
              <a:buNone/>
            </a:pPr>
            <a:r>
              <a:rPr lang="en-US" altLang="zh-CN" sz="1800" dirty="0"/>
              <a:t> </a:t>
            </a:r>
            <a:r>
              <a:rPr lang="en-US" altLang="zh-CN" sz="1800" dirty="0" smtClean="0"/>
              <a:t>     </a:t>
            </a:r>
            <a:r>
              <a:rPr lang="zh-CN" altLang="en-US" sz="1800" dirty="0" smtClean="0"/>
              <a:t>特</a:t>
            </a:r>
            <a:r>
              <a:rPr lang="zh-CN" altLang="en-US" sz="1800" dirty="0"/>
              <a:t>发此证！</a:t>
            </a:r>
          </a:p>
          <a:p>
            <a:pPr>
              <a:buNone/>
            </a:pPr>
            <a:endParaRPr lang="en-US" altLang="zh-CN" sz="1900" dirty="0" smtClean="0"/>
          </a:p>
          <a:p>
            <a:pPr>
              <a:buNone/>
            </a:pPr>
            <a:endParaRPr lang="en-US" altLang="zh-CN" sz="1900" dirty="0"/>
          </a:p>
          <a:p>
            <a:pPr>
              <a:buNone/>
            </a:pPr>
            <a:endParaRPr lang="en-US" altLang="zh-CN" sz="1900" dirty="0" smtClean="0"/>
          </a:p>
          <a:p>
            <a:pPr>
              <a:buNone/>
            </a:pPr>
            <a:endParaRPr lang="en-US" altLang="zh-CN" sz="2000" dirty="0"/>
          </a:p>
          <a:p>
            <a:pPr>
              <a:buNone/>
            </a:pPr>
            <a:endParaRPr lang="en-US" altLang="zh-CN" sz="2000" dirty="0" smtClean="0"/>
          </a:p>
          <a:p>
            <a:pPr algn="ctr">
              <a:buNone/>
            </a:pPr>
            <a:r>
              <a:rPr lang="zh-CN" altLang="en-US" sz="1800" dirty="0" smtClean="0"/>
              <a:t> </a:t>
            </a:r>
            <a:endParaRPr lang="en-US" altLang="zh-CN" sz="1800" dirty="0" smtClean="0"/>
          </a:p>
          <a:p>
            <a:pPr>
              <a:buNone/>
            </a:pPr>
            <a:r>
              <a:rPr lang="en-US" altLang="zh-CN" sz="1600" dirty="0" smtClean="0"/>
              <a:t>    </a:t>
            </a:r>
            <a:r>
              <a:rPr lang="zh-CN" altLang="en-US" sz="1600" dirty="0" smtClean="0"/>
              <a:t>八</a:t>
            </a:r>
            <a:r>
              <a:rPr lang="zh-CN" altLang="en-US" sz="1600" dirty="0"/>
              <a:t>符</a:t>
            </a:r>
            <a:r>
              <a:rPr lang="zh-CN" altLang="en-US" sz="1600" dirty="0" smtClean="0"/>
              <a:t>格书</a:t>
            </a:r>
            <a:r>
              <a:rPr lang="zh-CN" altLang="en-US" sz="1600" dirty="0"/>
              <a:t>法教</a:t>
            </a:r>
            <a:r>
              <a:rPr lang="zh-CN" altLang="en-US" sz="1600" dirty="0" smtClean="0"/>
              <a:t>育实践研究总</a:t>
            </a:r>
            <a:r>
              <a:rPr lang="zh-CN" altLang="en-US" sz="1600" dirty="0"/>
              <a:t>课题</a:t>
            </a:r>
            <a:r>
              <a:rPr lang="zh-CN" altLang="en-US" sz="1600" dirty="0" smtClean="0"/>
              <a:t>组盖章</a:t>
            </a:r>
            <a:endParaRPr lang="zh-CN" altLang="en-US" sz="1600" dirty="0"/>
          </a:p>
        </p:txBody>
      </p:sp>
      <p:pic>
        <p:nvPicPr>
          <p:cNvPr id="5" name="图片 4" descr="000.jpg"/>
          <p:cNvPicPr>
            <a:picLocks noChangeAspect="1"/>
          </p:cNvPicPr>
          <p:nvPr/>
        </p:nvPicPr>
        <p:blipFill>
          <a:blip r:embed="rId3"/>
          <a:srcRect l="12963" t="17752" r="7407" b="6804"/>
          <a:stretch>
            <a:fillRect/>
          </a:stretch>
        </p:blipFill>
        <p:spPr>
          <a:xfrm>
            <a:off x="857224" y="3429000"/>
            <a:ext cx="3071834" cy="1214446"/>
          </a:xfrm>
          <a:prstGeom prst="ellipse">
            <a:avLst/>
          </a:prstGeom>
          <a:ln>
            <a:noFill/>
          </a:ln>
          <a:effectLst>
            <a:softEdge rad="112500"/>
          </a:effectLst>
        </p:spPr>
      </p:pic>
      <p:sp>
        <p:nvSpPr>
          <p:cNvPr id="8" name="矩形 7"/>
          <p:cNvSpPr/>
          <p:nvPr/>
        </p:nvSpPr>
        <p:spPr>
          <a:xfrm>
            <a:off x="5857884" y="857232"/>
            <a:ext cx="1643074" cy="1857388"/>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zh-CN" altLang="en-US"/>
          </a:p>
        </p:txBody>
      </p:sp>
      <p:sp>
        <p:nvSpPr>
          <p:cNvPr id="9" name="TextBox 8"/>
          <p:cNvSpPr txBox="1"/>
          <p:nvPr/>
        </p:nvSpPr>
        <p:spPr>
          <a:xfrm>
            <a:off x="6429388" y="1142984"/>
            <a:ext cx="461665" cy="1143008"/>
          </a:xfrm>
          <a:prstGeom prst="rect">
            <a:avLst/>
          </a:prstGeom>
          <a:noFill/>
        </p:spPr>
        <p:txBody>
          <a:bodyPr vert="eaVert" wrap="square" rtlCol="0">
            <a:spAutoFit/>
          </a:bodyPr>
          <a:lstStyle/>
          <a:p>
            <a:r>
              <a:rPr lang="zh-CN" altLang="en-US" dirty="0" smtClean="0"/>
              <a:t>贴照片处</a:t>
            </a:r>
            <a:endParaRPr lang="zh-CN" altLang="en-US" dirty="0"/>
          </a:p>
        </p:txBody>
      </p:sp>
      <p:sp>
        <p:nvSpPr>
          <p:cNvPr id="15" name="TextBox 14"/>
          <p:cNvSpPr txBox="1"/>
          <p:nvPr/>
        </p:nvSpPr>
        <p:spPr>
          <a:xfrm>
            <a:off x="4500562" y="3357562"/>
            <a:ext cx="4357686" cy="2862322"/>
          </a:xfrm>
          <a:prstGeom prst="rect">
            <a:avLst/>
          </a:prstGeom>
          <a:noFill/>
        </p:spPr>
        <p:txBody>
          <a:bodyPr wrap="square" rtlCol="0">
            <a:spAutoFit/>
          </a:bodyPr>
          <a:lstStyle/>
          <a:p>
            <a:r>
              <a:rPr lang="zh-CN" altLang="en-US" dirty="0" smtClean="0"/>
              <a:t>姓    名</a:t>
            </a:r>
            <a:r>
              <a:rPr lang="en-US" dirty="0" smtClean="0"/>
              <a:t>            </a:t>
            </a:r>
            <a:r>
              <a:rPr lang="zh-CN" altLang="en-US" dirty="0" smtClean="0"/>
              <a:t>性    别</a:t>
            </a:r>
            <a:r>
              <a:rPr lang="en-US" dirty="0" smtClean="0"/>
              <a:t>  </a:t>
            </a:r>
          </a:p>
          <a:p>
            <a:endParaRPr lang="en-US" altLang="zh-CN" dirty="0" smtClean="0"/>
          </a:p>
          <a:p>
            <a:r>
              <a:rPr lang="zh-CN" altLang="en-US" dirty="0" smtClean="0"/>
              <a:t>工</a:t>
            </a:r>
            <a:r>
              <a:rPr lang="zh-CN" altLang="en-US" dirty="0"/>
              <a:t>作单位</a:t>
            </a:r>
            <a:r>
              <a:rPr lang="en-US" dirty="0"/>
              <a:t>  </a:t>
            </a:r>
            <a:endParaRPr lang="en-US" dirty="0" smtClean="0"/>
          </a:p>
          <a:p>
            <a:endParaRPr lang="en-US" altLang="zh-CN" dirty="0" smtClean="0"/>
          </a:p>
          <a:p>
            <a:r>
              <a:rPr lang="zh-CN" altLang="en-US" dirty="0" smtClean="0"/>
              <a:t>身</a:t>
            </a:r>
            <a:r>
              <a:rPr lang="zh-CN" altLang="en-US" dirty="0"/>
              <a:t>份证号</a:t>
            </a:r>
            <a:r>
              <a:rPr lang="en-US" dirty="0"/>
              <a:t>  </a:t>
            </a:r>
            <a:endParaRPr lang="en-US" dirty="0" smtClean="0"/>
          </a:p>
          <a:p>
            <a:endParaRPr lang="en-US" altLang="zh-CN" dirty="0" smtClean="0"/>
          </a:p>
          <a:p>
            <a:r>
              <a:rPr lang="zh-CN" altLang="en-US" dirty="0" smtClean="0"/>
              <a:t>统</a:t>
            </a:r>
            <a:r>
              <a:rPr lang="zh-CN" altLang="en-US" dirty="0"/>
              <a:t>一编号</a:t>
            </a:r>
            <a:r>
              <a:rPr lang="en-US" dirty="0"/>
              <a:t>  </a:t>
            </a:r>
            <a:endParaRPr lang="en-US" dirty="0" smtClean="0"/>
          </a:p>
          <a:p>
            <a:endParaRPr lang="en-US" altLang="zh-CN" dirty="0"/>
          </a:p>
          <a:p>
            <a:r>
              <a:rPr lang="zh-CN" altLang="en-US" dirty="0" smtClean="0"/>
              <a:t>发</a:t>
            </a:r>
            <a:r>
              <a:rPr lang="zh-CN" altLang="en-US" dirty="0"/>
              <a:t>证日期</a:t>
            </a:r>
          </a:p>
          <a:p>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C00000">
            <a:alpha val="77000"/>
          </a:srgb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4714876" y="857232"/>
            <a:ext cx="3743324" cy="655633"/>
          </a:xfrm>
        </p:spPr>
        <p:txBody>
          <a:bodyPr>
            <a:normAutofit fontScale="90000"/>
          </a:bodyPr>
          <a:lstStyle/>
          <a:p>
            <a:r>
              <a:rPr lang="zh-CN" altLang="en-US" sz="2000" b="1" dirty="0" smtClean="0">
                <a:solidFill>
                  <a:schemeClr val="bg1"/>
                </a:solidFill>
                <a:latin typeface="黑体" pitchFamily="2" charset="-122"/>
                <a:ea typeface="黑体" pitchFamily="2" charset="-122"/>
              </a:rPr>
              <a:t>中国教育学会学校文化研究分会</a:t>
            </a:r>
            <a:r>
              <a:rPr lang="en-US" altLang="zh-CN" sz="2000" b="1" dirty="0" smtClean="0">
                <a:solidFill>
                  <a:schemeClr val="bg1"/>
                </a:solidFill>
                <a:latin typeface="黑体" pitchFamily="2" charset="-122"/>
                <a:ea typeface="黑体" pitchFamily="2" charset="-122"/>
              </a:rPr>
              <a:t/>
            </a:r>
            <a:br>
              <a:rPr lang="en-US" altLang="zh-CN" sz="2000" b="1" dirty="0" smtClean="0">
                <a:solidFill>
                  <a:schemeClr val="bg1"/>
                </a:solidFill>
                <a:latin typeface="黑体" pitchFamily="2" charset="-122"/>
                <a:ea typeface="黑体" pitchFamily="2" charset="-122"/>
              </a:rPr>
            </a:br>
            <a:r>
              <a:rPr lang="zh-CN" altLang="en-US" sz="2000" b="1" dirty="0" smtClean="0">
                <a:solidFill>
                  <a:schemeClr val="bg1"/>
                </a:solidFill>
                <a:latin typeface="黑体" pitchFamily="2" charset="-122"/>
                <a:ea typeface="黑体" pitchFamily="2" charset="-122"/>
              </a:rPr>
              <a:t>十二五科研规划重点课题</a:t>
            </a:r>
            <a:endParaRPr lang="zh-CN" altLang="en-US" sz="2000" dirty="0">
              <a:solidFill>
                <a:schemeClr val="bg1"/>
              </a:solidFill>
            </a:endParaRPr>
          </a:p>
        </p:txBody>
      </p:sp>
      <p:sp>
        <p:nvSpPr>
          <p:cNvPr id="3" name="副标题 2"/>
          <p:cNvSpPr>
            <a:spLocks noGrp="1"/>
          </p:cNvSpPr>
          <p:nvPr>
            <p:ph type="subTitle" idx="1"/>
          </p:nvPr>
        </p:nvSpPr>
        <p:spPr>
          <a:xfrm>
            <a:off x="5072066" y="4572008"/>
            <a:ext cx="3429024" cy="971560"/>
          </a:xfrm>
        </p:spPr>
        <p:txBody>
          <a:bodyPr>
            <a:normAutofit/>
          </a:bodyPr>
          <a:lstStyle/>
          <a:p>
            <a:r>
              <a:rPr lang="zh-CN" altLang="en-US" sz="5400" dirty="0" smtClean="0">
                <a:solidFill>
                  <a:schemeClr val="bg1"/>
                </a:solidFill>
                <a:latin typeface="楷体_GB2312" pitchFamily="49" charset="-122"/>
                <a:ea typeface="楷体_GB2312" pitchFamily="49" charset="-122"/>
              </a:rPr>
              <a:t>证  书</a:t>
            </a:r>
            <a:endParaRPr lang="zh-CN" altLang="en-US" sz="5400" dirty="0">
              <a:solidFill>
                <a:schemeClr val="bg1"/>
              </a:solidFill>
              <a:latin typeface="楷体_GB2312" pitchFamily="49" charset="-122"/>
              <a:ea typeface="楷体_GB2312" pitchFamily="49" charset="-122"/>
            </a:endParaRPr>
          </a:p>
        </p:txBody>
      </p:sp>
      <p:pic>
        <p:nvPicPr>
          <p:cNvPr id="4" name="图片 3" descr="logo_conew1.png"/>
          <p:cNvPicPr>
            <a:picLocks noChangeAspect="1"/>
          </p:cNvPicPr>
          <p:nvPr/>
        </p:nvPicPr>
        <p:blipFill>
          <a:blip r:embed="rId2" cstate="print"/>
          <a:stretch>
            <a:fillRect/>
          </a:stretch>
        </p:blipFill>
        <p:spPr>
          <a:xfrm>
            <a:off x="5715008" y="2357430"/>
            <a:ext cx="2152994" cy="1357322"/>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内容占位符 4" descr="2008042217003455598.jpg"/>
          <p:cNvPicPr>
            <a:picLocks noGrp="1" noChangeAspect="1"/>
          </p:cNvPicPr>
          <p:nvPr>
            <p:ph sz="half" idx="1"/>
          </p:nvPr>
        </p:nvPicPr>
        <p:blipFill>
          <a:blip r:embed="rId2"/>
          <a:srcRect b="1149"/>
          <a:stretch>
            <a:fillRect/>
          </a:stretch>
        </p:blipFill>
        <p:spPr>
          <a:xfrm>
            <a:off x="0" y="0"/>
            <a:ext cx="9144000" cy="6858000"/>
          </a:xfrm>
          <a:prstGeom prst="rect">
            <a:avLst/>
          </a:prstGeom>
          <a:ln>
            <a:noFill/>
          </a:ln>
          <a:effectLst>
            <a:softEdge rad="112500"/>
          </a:effectLst>
        </p:spPr>
      </p:pic>
      <p:sp>
        <p:nvSpPr>
          <p:cNvPr id="7" name="TextBox 6"/>
          <p:cNvSpPr txBox="1"/>
          <p:nvPr/>
        </p:nvSpPr>
        <p:spPr>
          <a:xfrm>
            <a:off x="1285852" y="1714488"/>
            <a:ext cx="2928958" cy="769441"/>
          </a:xfrm>
          <a:prstGeom prst="rect">
            <a:avLst/>
          </a:prstGeom>
          <a:noFill/>
        </p:spPr>
        <p:txBody>
          <a:bodyPr wrap="square" rtlCol="0">
            <a:spAutoFit/>
          </a:bodyPr>
          <a:lstStyle/>
          <a:p>
            <a:pPr algn="ctr"/>
            <a:r>
              <a:rPr lang="zh-CN" altLang="en-US" sz="4400" b="1" dirty="0" smtClean="0">
                <a:latin typeface="楷体_GB2312" pitchFamily="49" charset="-122"/>
                <a:ea typeface="楷体_GB2312" pitchFamily="49" charset="-122"/>
              </a:rPr>
              <a:t>结题证书</a:t>
            </a:r>
            <a:endParaRPr lang="zh-CN" altLang="en-US" sz="4400" b="1" dirty="0">
              <a:latin typeface="楷体_GB2312" pitchFamily="49" charset="-122"/>
              <a:ea typeface="楷体_GB2312" pitchFamily="49" charset="-122"/>
            </a:endParaRPr>
          </a:p>
        </p:txBody>
      </p:sp>
      <p:sp>
        <p:nvSpPr>
          <p:cNvPr id="8" name="TextBox 7"/>
          <p:cNvSpPr txBox="1"/>
          <p:nvPr/>
        </p:nvSpPr>
        <p:spPr>
          <a:xfrm>
            <a:off x="1142976" y="4429132"/>
            <a:ext cx="3286148" cy="1354217"/>
          </a:xfrm>
          <a:prstGeom prst="rect">
            <a:avLst/>
          </a:prstGeom>
          <a:noFill/>
        </p:spPr>
        <p:txBody>
          <a:bodyPr wrap="square" rtlCol="0">
            <a:spAutoFit/>
          </a:bodyPr>
          <a:lstStyle/>
          <a:p>
            <a:pPr algn="ctr"/>
            <a:r>
              <a:rPr lang="zh-CN" altLang="en-US" sz="1600" dirty="0" smtClean="0">
                <a:latin typeface="黑体" pitchFamily="2" charset="-122"/>
                <a:ea typeface="黑体" pitchFamily="2" charset="-122"/>
              </a:rPr>
              <a:t>中国教育学会学校文化研究分会“十二五”科研规划重点课题</a:t>
            </a:r>
            <a:endParaRPr lang="en-US" altLang="zh-CN" sz="1600" dirty="0" smtClean="0">
              <a:latin typeface="黑体" pitchFamily="2" charset="-122"/>
              <a:ea typeface="黑体" pitchFamily="2" charset="-122"/>
            </a:endParaRPr>
          </a:p>
          <a:p>
            <a:pPr algn="ctr"/>
            <a:r>
              <a:rPr lang="zh-CN" altLang="en-US" sz="1600" dirty="0">
                <a:latin typeface="黑体" pitchFamily="2" charset="-122"/>
                <a:ea typeface="黑体" pitchFamily="2" charset="-122"/>
              </a:rPr>
              <a:t>弘扬民族文</a:t>
            </a:r>
            <a:r>
              <a:rPr lang="zh-CN" altLang="en-US" sz="1600" dirty="0" smtClean="0">
                <a:latin typeface="黑体" pitchFamily="2" charset="-122"/>
                <a:ea typeface="黑体" pitchFamily="2" charset="-122"/>
              </a:rPr>
              <a:t>化        打造翰书香</a:t>
            </a:r>
            <a:endParaRPr lang="en-US" altLang="zh-CN" sz="1600" dirty="0" smtClean="0">
              <a:latin typeface="黑体" pitchFamily="2" charset="-122"/>
              <a:ea typeface="黑体" pitchFamily="2" charset="-122"/>
            </a:endParaRPr>
          </a:p>
          <a:p>
            <a:pPr algn="ctr"/>
            <a:r>
              <a:rPr lang="zh-CN" altLang="en-US" sz="1600" dirty="0">
                <a:latin typeface="黑体" pitchFamily="2" charset="-122"/>
                <a:ea typeface="黑体" pitchFamily="2" charset="-122"/>
              </a:rPr>
              <a:t>八符</a:t>
            </a:r>
            <a:r>
              <a:rPr lang="zh-CN" altLang="en-US" sz="1600" dirty="0" smtClean="0">
                <a:latin typeface="黑体" pitchFamily="2" charset="-122"/>
                <a:ea typeface="黑体" pitchFamily="2" charset="-122"/>
              </a:rPr>
              <a:t>格书法教育实践研究总课题组</a:t>
            </a:r>
            <a:endParaRPr lang="en-US" altLang="zh-CN" sz="1600" dirty="0" smtClean="0">
              <a:latin typeface="黑体" pitchFamily="2" charset="-122"/>
              <a:ea typeface="黑体" pitchFamily="2" charset="-122"/>
            </a:endParaRPr>
          </a:p>
          <a:p>
            <a:pPr algn="ctr"/>
            <a:r>
              <a:rPr lang="zh-CN" altLang="en-US" sz="1600" b="1" dirty="0">
                <a:latin typeface="楷体_GB2312" pitchFamily="49" charset="-122"/>
                <a:ea typeface="楷体_GB2312" pitchFamily="49" charset="-122"/>
              </a:rPr>
              <a:t>总课题编</a:t>
            </a:r>
            <a:r>
              <a:rPr lang="zh-CN" altLang="en-US" sz="1600" b="1" dirty="0" smtClean="0">
                <a:latin typeface="楷体_GB2312" pitchFamily="49" charset="-122"/>
                <a:ea typeface="楷体_GB2312" pitchFamily="49" charset="-122"/>
              </a:rPr>
              <a:t>号：</a:t>
            </a:r>
            <a:r>
              <a:rPr lang="en-US" sz="1600" dirty="0" smtClean="0"/>
              <a:t> 1105002A</a:t>
            </a:r>
            <a:endParaRPr lang="en-US" altLang="zh-CN" sz="1600" b="1" dirty="0" smtClean="0">
              <a:latin typeface="楷体_GB2312" pitchFamily="49" charset="-122"/>
              <a:ea typeface="楷体_GB2312" pitchFamily="49" charset="-122"/>
            </a:endParaRPr>
          </a:p>
        </p:txBody>
      </p:sp>
      <p:sp>
        <p:nvSpPr>
          <p:cNvPr id="9" name="TextBox 8"/>
          <p:cNvSpPr txBox="1"/>
          <p:nvPr/>
        </p:nvSpPr>
        <p:spPr>
          <a:xfrm>
            <a:off x="4786314" y="1142984"/>
            <a:ext cx="3071834" cy="5724644"/>
          </a:xfrm>
          <a:prstGeom prst="rect">
            <a:avLst/>
          </a:prstGeom>
          <a:noFill/>
        </p:spPr>
        <p:txBody>
          <a:bodyPr wrap="square" rtlCol="0">
            <a:spAutoFit/>
          </a:bodyPr>
          <a:lstStyle/>
          <a:p>
            <a:r>
              <a:rPr lang="zh-CN" altLang="en-US" u="sng" dirty="0" smtClean="0"/>
              <a:t>             </a:t>
            </a:r>
            <a:r>
              <a:rPr lang="zh-CN" altLang="en-US" dirty="0" smtClean="0"/>
              <a:t>学校：</a:t>
            </a:r>
            <a:endParaRPr lang="zh-CN" altLang="en-US" dirty="0"/>
          </a:p>
          <a:p>
            <a:r>
              <a:rPr lang="zh-CN" altLang="en-US" dirty="0" smtClean="0"/>
              <a:t>    </a:t>
            </a:r>
            <a:endParaRPr lang="en-US" altLang="zh-CN" dirty="0" smtClean="0"/>
          </a:p>
          <a:p>
            <a:r>
              <a:rPr lang="en-US" altLang="zh-CN" dirty="0"/>
              <a:t> </a:t>
            </a:r>
            <a:r>
              <a:rPr lang="en-US" altLang="zh-CN" dirty="0" smtClean="0"/>
              <a:t>    </a:t>
            </a:r>
            <a:r>
              <a:rPr lang="zh-CN" altLang="en-US" dirty="0" smtClean="0"/>
              <a:t>你们申</a:t>
            </a:r>
            <a:r>
              <a:rPr lang="zh-CN" altLang="en-US" dirty="0"/>
              <a:t>报的子课题</a:t>
            </a:r>
            <a:r>
              <a:rPr lang="en-US" altLang="zh-CN" dirty="0" smtClean="0"/>
              <a:t>《                      》</a:t>
            </a:r>
            <a:r>
              <a:rPr lang="zh-CN" altLang="en-US" dirty="0"/>
              <a:t>（立项编号</a:t>
            </a:r>
            <a:r>
              <a:rPr lang="zh-CN" altLang="en-US" dirty="0" smtClean="0"/>
              <a:t>：       ）</a:t>
            </a:r>
            <a:r>
              <a:rPr lang="zh-CN" altLang="en-US" dirty="0"/>
              <a:t>按照本课题管理办法和课题研究指南认</a:t>
            </a:r>
            <a:r>
              <a:rPr lang="zh-CN" altLang="en-US" dirty="0" smtClean="0"/>
              <a:t>真地开</a:t>
            </a:r>
            <a:r>
              <a:rPr lang="zh-CN" altLang="en-US" dirty="0"/>
              <a:t>展了课题研究，并完成子课题的规定研究任务。经总课题组顾问委员会专家鉴定你的课题成果合格予以结题，特发此证。</a:t>
            </a:r>
          </a:p>
          <a:p>
            <a:r>
              <a:rPr lang="zh-CN" altLang="en-US" dirty="0" smtClean="0"/>
              <a:t>结</a:t>
            </a:r>
            <a:r>
              <a:rPr lang="zh-CN" altLang="en-US" dirty="0"/>
              <a:t>题编号</a:t>
            </a:r>
            <a:r>
              <a:rPr lang="zh-CN" altLang="en-US" dirty="0" smtClean="0"/>
              <a:t>：</a:t>
            </a:r>
            <a:endParaRPr lang="en-US" altLang="zh-CN" dirty="0" smtClean="0"/>
          </a:p>
          <a:p>
            <a:r>
              <a:rPr lang="zh-CN" altLang="en-US" dirty="0" smtClean="0"/>
              <a:t>主持人：</a:t>
            </a:r>
            <a:endParaRPr lang="en-US" altLang="zh-CN" dirty="0" smtClean="0"/>
          </a:p>
          <a:p>
            <a:r>
              <a:rPr lang="zh-CN" altLang="en-US" dirty="0"/>
              <a:t>参与人</a:t>
            </a:r>
            <a:endParaRPr lang="en-US" altLang="zh-CN" dirty="0" smtClean="0"/>
          </a:p>
          <a:p>
            <a:endParaRPr lang="en-US" altLang="zh-CN" dirty="0"/>
          </a:p>
          <a:p>
            <a:endParaRPr lang="en-US" altLang="zh-CN" dirty="0" smtClean="0"/>
          </a:p>
          <a:p>
            <a:pPr algn="ctr"/>
            <a:r>
              <a:rPr lang="zh-CN" altLang="en-US" sz="1400" dirty="0" smtClean="0">
                <a:latin typeface="+mj-ea"/>
                <a:ea typeface="+mj-ea"/>
              </a:rPr>
              <a:t>八符格书法教育实践研究总课题组</a:t>
            </a:r>
            <a:endParaRPr lang="en-US" altLang="zh-CN" sz="1400" dirty="0" smtClean="0">
              <a:latin typeface="+mj-ea"/>
              <a:ea typeface="+mj-ea"/>
            </a:endParaRPr>
          </a:p>
          <a:p>
            <a:pPr algn="ctr"/>
            <a:endParaRPr lang="en-US" altLang="zh-CN" sz="1400" dirty="0" smtClean="0">
              <a:latin typeface="+mj-ea"/>
              <a:ea typeface="+mj-ea"/>
            </a:endParaRPr>
          </a:p>
          <a:p>
            <a:pPr algn="ctr"/>
            <a:r>
              <a:rPr lang="zh-CN" altLang="en-US" sz="1400" dirty="0" smtClean="0">
                <a:latin typeface="+mj-ea"/>
                <a:ea typeface="+mj-ea"/>
              </a:rPr>
              <a:t>年   月   日</a:t>
            </a:r>
            <a:endParaRPr lang="en-US" altLang="zh-CN" sz="1400" dirty="0" smtClean="0">
              <a:latin typeface="+mj-ea"/>
              <a:ea typeface="+mj-ea"/>
            </a:endParaRPr>
          </a:p>
          <a:p>
            <a:endParaRPr lang="zh-CN" altLang="en-US" dirty="0"/>
          </a:p>
          <a:p>
            <a:endParaRPr lang="zh-CN"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内容占位符 4" descr="2008042217003455598.jpg"/>
          <p:cNvPicPr>
            <a:picLocks noGrp="1" noChangeAspect="1"/>
          </p:cNvPicPr>
          <p:nvPr>
            <p:ph sz="half" idx="1"/>
          </p:nvPr>
        </p:nvPicPr>
        <p:blipFill>
          <a:blip r:embed="rId2"/>
          <a:srcRect b="1149"/>
          <a:stretch>
            <a:fillRect/>
          </a:stretch>
        </p:blipFill>
        <p:spPr>
          <a:xfrm>
            <a:off x="0" y="0"/>
            <a:ext cx="9144000" cy="6858000"/>
          </a:xfrm>
          <a:prstGeom prst="rect">
            <a:avLst/>
          </a:prstGeom>
          <a:ln>
            <a:noFill/>
          </a:ln>
          <a:effectLst>
            <a:softEdge rad="112500"/>
          </a:effectLst>
        </p:spPr>
      </p:pic>
      <p:sp>
        <p:nvSpPr>
          <p:cNvPr id="7" name="TextBox 6"/>
          <p:cNvSpPr txBox="1"/>
          <p:nvPr/>
        </p:nvSpPr>
        <p:spPr>
          <a:xfrm>
            <a:off x="1285852" y="1714488"/>
            <a:ext cx="2928958" cy="769441"/>
          </a:xfrm>
          <a:prstGeom prst="rect">
            <a:avLst/>
          </a:prstGeom>
          <a:noFill/>
        </p:spPr>
        <p:txBody>
          <a:bodyPr wrap="square" rtlCol="0">
            <a:spAutoFit/>
          </a:bodyPr>
          <a:lstStyle/>
          <a:p>
            <a:pPr algn="ctr"/>
            <a:r>
              <a:rPr lang="zh-CN" altLang="en-US" sz="4400" b="1" dirty="0">
                <a:latin typeface="楷体_GB2312" pitchFamily="49" charset="-122"/>
                <a:ea typeface="楷体_GB2312" pitchFamily="49" charset="-122"/>
              </a:rPr>
              <a:t>结题</a:t>
            </a:r>
            <a:r>
              <a:rPr lang="zh-CN" altLang="en-US" sz="4400" b="1" dirty="0" smtClean="0">
                <a:latin typeface="楷体_GB2312" pitchFamily="49" charset="-122"/>
                <a:ea typeface="楷体_GB2312" pitchFamily="49" charset="-122"/>
              </a:rPr>
              <a:t>证书</a:t>
            </a:r>
            <a:endParaRPr lang="zh-CN" altLang="en-US" sz="4400" b="1" dirty="0">
              <a:latin typeface="楷体_GB2312" pitchFamily="49" charset="-122"/>
              <a:ea typeface="楷体_GB2312" pitchFamily="49" charset="-122"/>
            </a:endParaRPr>
          </a:p>
        </p:txBody>
      </p:sp>
      <p:sp>
        <p:nvSpPr>
          <p:cNvPr id="8" name="TextBox 7"/>
          <p:cNvSpPr txBox="1"/>
          <p:nvPr/>
        </p:nvSpPr>
        <p:spPr>
          <a:xfrm>
            <a:off x="1142976" y="4429132"/>
            <a:ext cx="3286148" cy="1354217"/>
          </a:xfrm>
          <a:prstGeom prst="rect">
            <a:avLst/>
          </a:prstGeom>
          <a:noFill/>
        </p:spPr>
        <p:txBody>
          <a:bodyPr wrap="square" rtlCol="0">
            <a:spAutoFit/>
          </a:bodyPr>
          <a:lstStyle/>
          <a:p>
            <a:pPr algn="ctr"/>
            <a:r>
              <a:rPr lang="zh-CN" altLang="en-US" sz="1600" dirty="0" smtClean="0">
                <a:latin typeface="黑体" pitchFamily="2" charset="-122"/>
                <a:ea typeface="黑体" pitchFamily="2" charset="-122"/>
              </a:rPr>
              <a:t>中国教育学会学校文化研究分会“十二五”科研规划重点课题</a:t>
            </a:r>
            <a:endParaRPr lang="en-US" altLang="zh-CN" sz="1600" dirty="0" smtClean="0">
              <a:latin typeface="黑体" pitchFamily="2" charset="-122"/>
              <a:ea typeface="黑体" pitchFamily="2" charset="-122"/>
            </a:endParaRPr>
          </a:p>
          <a:p>
            <a:pPr algn="ctr"/>
            <a:r>
              <a:rPr lang="zh-CN" altLang="en-US" sz="1600" dirty="0">
                <a:latin typeface="黑体" pitchFamily="2" charset="-122"/>
                <a:ea typeface="黑体" pitchFamily="2" charset="-122"/>
              </a:rPr>
              <a:t>弘扬民族文</a:t>
            </a:r>
            <a:r>
              <a:rPr lang="zh-CN" altLang="en-US" sz="1600" dirty="0" smtClean="0">
                <a:latin typeface="黑体" pitchFamily="2" charset="-122"/>
                <a:ea typeface="黑体" pitchFamily="2" charset="-122"/>
              </a:rPr>
              <a:t>化        打造翰书香</a:t>
            </a:r>
            <a:endParaRPr lang="en-US" altLang="zh-CN" sz="1600" dirty="0" smtClean="0">
              <a:latin typeface="黑体" pitchFamily="2" charset="-122"/>
              <a:ea typeface="黑体" pitchFamily="2" charset="-122"/>
            </a:endParaRPr>
          </a:p>
          <a:p>
            <a:pPr algn="ctr"/>
            <a:r>
              <a:rPr lang="zh-CN" altLang="en-US" sz="1600" dirty="0">
                <a:latin typeface="黑体" pitchFamily="2" charset="-122"/>
                <a:ea typeface="黑体" pitchFamily="2" charset="-122"/>
              </a:rPr>
              <a:t>八符</a:t>
            </a:r>
            <a:r>
              <a:rPr lang="zh-CN" altLang="en-US" sz="1600" dirty="0" smtClean="0">
                <a:latin typeface="黑体" pitchFamily="2" charset="-122"/>
                <a:ea typeface="黑体" pitchFamily="2" charset="-122"/>
              </a:rPr>
              <a:t>格书法教育实践研究总课题组</a:t>
            </a:r>
            <a:endParaRPr lang="en-US" altLang="zh-CN" sz="1600" dirty="0" smtClean="0">
              <a:latin typeface="黑体" pitchFamily="2" charset="-122"/>
              <a:ea typeface="黑体" pitchFamily="2" charset="-122"/>
            </a:endParaRPr>
          </a:p>
          <a:p>
            <a:pPr algn="ctr"/>
            <a:r>
              <a:rPr lang="zh-CN" altLang="en-US" sz="1600" b="1" dirty="0">
                <a:latin typeface="楷体_GB2312" pitchFamily="49" charset="-122"/>
                <a:ea typeface="楷体_GB2312" pitchFamily="49" charset="-122"/>
              </a:rPr>
              <a:t>总课题编</a:t>
            </a:r>
            <a:r>
              <a:rPr lang="zh-CN" altLang="en-US" sz="1600" b="1" dirty="0" smtClean="0">
                <a:latin typeface="楷体_GB2312" pitchFamily="49" charset="-122"/>
                <a:ea typeface="楷体_GB2312" pitchFamily="49" charset="-122"/>
              </a:rPr>
              <a:t>号：</a:t>
            </a:r>
            <a:r>
              <a:rPr lang="en-US" sz="1600" dirty="0" smtClean="0"/>
              <a:t> 1105002A</a:t>
            </a:r>
            <a:r>
              <a:rPr lang="zh-CN" altLang="en-US" sz="1600" u="sng" dirty="0" smtClean="0"/>
              <a:t> </a:t>
            </a:r>
            <a:r>
              <a:rPr lang="zh-CN" altLang="en-US" sz="1600" b="1" u="sng" dirty="0" smtClean="0">
                <a:latin typeface="楷体_GB2312" pitchFamily="49" charset="-122"/>
                <a:ea typeface="楷体_GB2312" pitchFamily="49" charset="-122"/>
              </a:rPr>
              <a:t>      </a:t>
            </a:r>
            <a:r>
              <a:rPr lang="zh-CN" altLang="en-US" sz="1600" b="1" dirty="0" smtClean="0">
                <a:latin typeface="楷体_GB2312" pitchFamily="49" charset="-122"/>
                <a:ea typeface="楷体_GB2312" pitchFamily="49" charset="-122"/>
              </a:rPr>
              <a:t> </a:t>
            </a:r>
            <a:r>
              <a:rPr lang="zh-CN" altLang="en-US" sz="1600" b="1" u="sng" dirty="0" smtClean="0">
                <a:latin typeface="楷体_GB2312" pitchFamily="49" charset="-122"/>
                <a:ea typeface="楷体_GB2312" pitchFamily="49" charset="-122"/>
              </a:rPr>
              <a:t>   </a:t>
            </a:r>
            <a:endParaRPr lang="en-US" altLang="zh-CN" sz="1600" b="1" dirty="0" smtClean="0">
              <a:latin typeface="楷体_GB2312" pitchFamily="49" charset="-122"/>
              <a:ea typeface="楷体_GB2312" pitchFamily="49" charset="-122"/>
            </a:endParaRPr>
          </a:p>
        </p:txBody>
      </p:sp>
      <p:sp>
        <p:nvSpPr>
          <p:cNvPr id="9" name="TextBox 8"/>
          <p:cNvSpPr txBox="1"/>
          <p:nvPr/>
        </p:nvSpPr>
        <p:spPr>
          <a:xfrm>
            <a:off x="4786314" y="1142984"/>
            <a:ext cx="3071834" cy="5232202"/>
          </a:xfrm>
          <a:prstGeom prst="rect">
            <a:avLst/>
          </a:prstGeom>
          <a:noFill/>
        </p:spPr>
        <p:txBody>
          <a:bodyPr wrap="square" rtlCol="0">
            <a:spAutoFit/>
          </a:bodyPr>
          <a:lstStyle/>
          <a:p>
            <a:r>
              <a:rPr lang="zh-CN" altLang="en-US" u="sng" dirty="0" smtClean="0"/>
              <a:t>     </a:t>
            </a:r>
            <a:r>
              <a:rPr lang="zh-CN" altLang="en-US" dirty="0" smtClean="0"/>
              <a:t>同</a:t>
            </a:r>
            <a:r>
              <a:rPr lang="zh-CN" altLang="en-US" dirty="0"/>
              <a:t>志：</a:t>
            </a:r>
          </a:p>
          <a:p>
            <a:r>
              <a:rPr lang="zh-CN" altLang="en-US" dirty="0" smtClean="0"/>
              <a:t>    </a:t>
            </a:r>
            <a:endParaRPr lang="en-US" altLang="zh-CN" dirty="0" smtClean="0"/>
          </a:p>
          <a:p>
            <a:r>
              <a:rPr lang="en-US" altLang="zh-CN" dirty="0"/>
              <a:t> </a:t>
            </a:r>
            <a:r>
              <a:rPr lang="en-US" altLang="zh-CN" dirty="0" smtClean="0"/>
              <a:t>    </a:t>
            </a:r>
            <a:r>
              <a:rPr lang="zh-CN" altLang="en-US" dirty="0" smtClean="0"/>
              <a:t>你</a:t>
            </a:r>
            <a:r>
              <a:rPr lang="zh-CN" altLang="en-US" dirty="0"/>
              <a:t>申报的子课题</a:t>
            </a:r>
            <a:r>
              <a:rPr lang="en-US" altLang="zh-CN" dirty="0" smtClean="0"/>
              <a:t>《                    》</a:t>
            </a:r>
          </a:p>
          <a:p>
            <a:r>
              <a:rPr lang="zh-CN" altLang="en-US" dirty="0" smtClean="0"/>
              <a:t>（</a:t>
            </a:r>
            <a:r>
              <a:rPr lang="zh-CN" altLang="en-US" dirty="0"/>
              <a:t>立项编号</a:t>
            </a:r>
            <a:r>
              <a:rPr lang="zh-CN" altLang="en-US" dirty="0" smtClean="0"/>
              <a:t>：          ）</a:t>
            </a:r>
            <a:r>
              <a:rPr lang="zh-CN" altLang="en-US" dirty="0"/>
              <a:t>按照本课题管理办法和课题研究指南认</a:t>
            </a:r>
            <a:r>
              <a:rPr lang="zh-CN" altLang="en-US" dirty="0" smtClean="0"/>
              <a:t>真地开</a:t>
            </a:r>
            <a:r>
              <a:rPr lang="zh-CN" altLang="en-US" dirty="0"/>
              <a:t>展了课题研究，并完成子课题的规定研究任务。经总课题组顾问委员会专家鉴定你的课题成果合格予以结题，特发此证。</a:t>
            </a:r>
          </a:p>
          <a:p>
            <a:r>
              <a:rPr lang="zh-CN" altLang="en-US" dirty="0" smtClean="0"/>
              <a:t> 结</a:t>
            </a:r>
            <a:r>
              <a:rPr lang="zh-CN" altLang="en-US" dirty="0"/>
              <a:t>题编号</a:t>
            </a:r>
            <a:r>
              <a:rPr lang="zh-CN" altLang="en-US" dirty="0" smtClean="0"/>
              <a:t>：</a:t>
            </a:r>
            <a:endParaRPr lang="en-US" altLang="zh-CN" dirty="0" smtClean="0"/>
          </a:p>
          <a:p>
            <a:endParaRPr lang="en-US" altLang="zh-CN" dirty="0" smtClean="0"/>
          </a:p>
          <a:p>
            <a:endParaRPr lang="en-US" altLang="zh-CN" dirty="0"/>
          </a:p>
          <a:p>
            <a:endParaRPr lang="en-US" altLang="zh-CN" dirty="0" smtClean="0"/>
          </a:p>
          <a:p>
            <a:pPr algn="ctr"/>
            <a:r>
              <a:rPr lang="zh-CN" altLang="en-US" sz="1400" dirty="0" smtClean="0">
                <a:latin typeface="+mj-ea"/>
                <a:ea typeface="+mj-ea"/>
              </a:rPr>
              <a:t>八符格书法教育实践研究总课题组</a:t>
            </a:r>
            <a:endParaRPr lang="en-US" altLang="zh-CN" sz="1400" dirty="0">
              <a:latin typeface="+mj-ea"/>
              <a:ea typeface="+mj-ea"/>
            </a:endParaRPr>
          </a:p>
          <a:p>
            <a:pPr algn="ctr"/>
            <a:r>
              <a:rPr lang="zh-CN" altLang="en-US" sz="1400" dirty="0" smtClean="0">
                <a:latin typeface="+mj-ea"/>
                <a:ea typeface="+mj-ea"/>
              </a:rPr>
              <a:t>年  月  日</a:t>
            </a:r>
            <a:endParaRPr lang="en-US" altLang="zh-CN" sz="1400" dirty="0" smtClean="0">
              <a:latin typeface="+mj-ea"/>
              <a:ea typeface="+mj-ea"/>
            </a:endParaRPr>
          </a:p>
          <a:p>
            <a:endParaRPr lang="zh-CN" altLang="en-US" dirty="0"/>
          </a:p>
          <a:p>
            <a:endParaRPr lang="zh-CN"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内容占位符 4" descr="2008042217003455598.jpg"/>
          <p:cNvPicPr>
            <a:picLocks noGrp="1" noChangeAspect="1"/>
          </p:cNvPicPr>
          <p:nvPr>
            <p:ph sz="half" idx="1"/>
          </p:nvPr>
        </p:nvPicPr>
        <p:blipFill>
          <a:blip r:embed="rId2"/>
          <a:srcRect b="1149"/>
          <a:stretch>
            <a:fillRect/>
          </a:stretch>
        </p:blipFill>
        <p:spPr>
          <a:xfrm>
            <a:off x="0" y="0"/>
            <a:ext cx="9144000" cy="6858000"/>
          </a:xfrm>
          <a:prstGeom prst="rect">
            <a:avLst/>
          </a:prstGeom>
          <a:ln>
            <a:noFill/>
          </a:ln>
          <a:effectLst>
            <a:softEdge rad="112500"/>
          </a:effectLst>
        </p:spPr>
      </p:pic>
      <p:sp>
        <p:nvSpPr>
          <p:cNvPr id="7" name="TextBox 6"/>
          <p:cNvSpPr txBox="1"/>
          <p:nvPr/>
        </p:nvSpPr>
        <p:spPr>
          <a:xfrm>
            <a:off x="1285852" y="1714488"/>
            <a:ext cx="2928958" cy="769441"/>
          </a:xfrm>
          <a:prstGeom prst="rect">
            <a:avLst/>
          </a:prstGeom>
          <a:noFill/>
        </p:spPr>
        <p:txBody>
          <a:bodyPr wrap="square" rtlCol="0">
            <a:spAutoFit/>
          </a:bodyPr>
          <a:lstStyle/>
          <a:p>
            <a:pPr algn="ctr"/>
            <a:r>
              <a:rPr lang="zh-CN" altLang="en-US" sz="4400" b="1" dirty="0" smtClean="0">
                <a:latin typeface="楷体_GB2312" pitchFamily="49" charset="-122"/>
                <a:ea typeface="楷体_GB2312" pitchFamily="49" charset="-122"/>
              </a:rPr>
              <a:t>立项证书</a:t>
            </a:r>
            <a:endParaRPr lang="zh-CN" altLang="en-US" sz="4400" b="1" dirty="0">
              <a:latin typeface="楷体_GB2312" pitchFamily="49" charset="-122"/>
              <a:ea typeface="楷体_GB2312" pitchFamily="49" charset="-122"/>
            </a:endParaRPr>
          </a:p>
        </p:txBody>
      </p:sp>
      <p:sp>
        <p:nvSpPr>
          <p:cNvPr id="8" name="TextBox 7"/>
          <p:cNvSpPr txBox="1"/>
          <p:nvPr/>
        </p:nvSpPr>
        <p:spPr>
          <a:xfrm>
            <a:off x="1142976" y="4429132"/>
            <a:ext cx="3286148" cy="1354217"/>
          </a:xfrm>
          <a:prstGeom prst="rect">
            <a:avLst/>
          </a:prstGeom>
          <a:noFill/>
        </p:spPr>
        <p:txBody>
          <a:bodyPr wrap="square" rtlCol="0">
            <a:spAutoFit/>
          </a:bodyPr>
          <a:lstStyle/>
          <a:p>
            <a:pPr algn="ctr"/>
            <a:r>
              <a:rPr lang="zh-CN" altLang="en-US" sz="1600" dirty="0" smtClean="0">
                <a:latin typeface="黑体" pitchFamily="2" charset="-122"/>
                <a:ea typeface="黑体" pitchFamily="2" charset="-122"/>
              </a:rPr>
              <a:t>中国教育学会学校文化研究分会“十二五”科研规划重点课题</a:t>
            </a:r>
            <a:endParaRPr lang="en-US" altLang="zh-CN" sz="1600" dirty="0" smtClean="0">
              <a:latin typeface="黑体" pitchFamily="2" charset="-122"/>
              <a:ea typeface="黑体" pitchFamily="2" charset="-122"/>
            </a:endParaRPr>
          </a:p>
          <a:p>
            <a:pPr algn="ctr"/>
            <a:r>
              <a:rPr lang="zh-CN" altLang="en-US" sz="1600" dirty="0">
                <a:latin typeface="黑体" pitchFamily="2" charset="-122"/>
                <a:ea typeface="黑体" pitchFamily="2" charset="-122"/>
              </a:rPr>
              <a:t>弘扬民族文</a:t>
            </a:r>
            <a:r>
              <a:rPr lang="zh-CN" altLang="en-US" sz="1600" dirty="0" smtClean="0">
                <a:latin typeface="黑体" pitchFamily="2" charset="-122"/>
                <a:ea typeface="黑体" pitchFamily="2" charset="-122"/>
              </a:rPr>
              <a:t>化        打造翰书香</a:t>
            </a:r>
            <a:endParaRPr lang="en-US" altLang="zh-CN" sz="1600" dirty="0" smtClean="0">
              <a:latin typeface="黑体" pitchFamily="2" charset="-122"/>
              <a:ea typeface="黑体" pitchFamily="2" charset="-122"/>
            </a:endParaRPr>
          </a:p>
          <a:p>
            <a:pPr algn="ctr"/>
            <a:r>
              <a:rPr lang="zh-CN" altLang="en-US" sz="1600" dirty="0">
                <a:latin typeface="黑体" pitchFamily="2" charset="-122"/>
                <a:ea typeface="黑体" pitchFamily="2" charset="-122"/>
              </a:rPr>
              <a:t>八符</a:t>
            </a:r>
            <a:r>
              <a:rPr lang="zh-CN" altLang="en-US" sz="1600" dirty="0" smtClean="0">
                <a:latin typeface="黑体" pitchFamily="2" charset="-122"/>
                <a:ea typeface="黑体" pitchFamily="2" charset="-122"/>
              </a:rPr>
              <a:t>格书法教育实践研究总课题组</a:t>
            </a:r>
            <a:endParaRPr lang="en-US" altLang="zh-CN" sz="1600" dirty="0" smtClean="0">
              <a:latin typeface="黑体" pitchFamily="2" charset="-122"/>
              <a:ea typeface="黑体" pitchFamily="2" charset="-122"/>
            </a:endParaRPr>
          </a:p>
          <a:p>
            <a:pPr algn="ctr"/>
            <a:r>
              <a:rPr lang="zh-CN" altLang="en-US" sz="1600" b="1" dirty="0">
                <a:latin typeface="楷体_GB2312" pitchFamily="49" charset="-122"/>
                <a:ea typeface="楷体_GB2312" pitchFamily="49" charset="-122"/>
              </a:rPr>
              <a:t>总课题编</a:t>
            </a:r>
            <a:r>
              <a:rPr lang="zh-CN" altLang="en-US" sz="1600" b="1" dirty="0" smtClean="0">
                <a:latin typeface="楷体_GB2312" pitchFamily="49" charset="-122"/>
                <a:ea typeface="楷体_GB2312" pitchFamily="49" charset="-122"/>
              </a:rPr>
              <a:t>号：</a:t>
            </a:r>
            <a:r>
              <a:rPr lang="en-US" sz="1600" dirty="0" smtClean="0"/>
              <a:t> 1105002A</a:t>
            </a:r>
            <a:endParaRPr lang="en-US" altLang="zh-CN" sz="1600" b="1" dirty="0" smtClean="0">
              <a:latin typeface="楷体_GB2312" pitchFamily="49" charset="-122"/>
              <a:ea typeface="楷体_GB2312" pitchFamily="49" charset="-122"/>
            </a:endParaRPr>
          </a:p>
        </p:txBody>
      </p:sp>
      <p:sp>
        <p:nvSpPr>
          <p:cNvPr id="9" name="TextBox 8"/>
          <p:cNvSpPr txBox="1"/>
          <p:nvPr/>
        </p:nvSpPr>
        <p:spPr>
          <a:xfrm>
            <a:off x="4786314" y="1142984"/>
            <a:ext cx="3071834" cy="4616648"/>
          </a:xfrm>
          <a:prstGeom prst="rect">
            <a:avLst/>
          </a:prstGeom>
          <a:noFill/>
        </p:spPr>
        <p:txBody>
          <a:bodyPr wrap="square" rtlCol="0">
            <a:spAutoFit/>
          </a:bodyPr>
          <a:lstStyle/>
          <a:p>
            <a:r>
              <a:rPr lang="zh-CN" altLang="en-US" u="sng" dirty="0" smtClean="0"/>
              <a:t>     </a:t>
            </a:r>
            <a:r>
              <a:rPr lang="zh-CN" altLang="en-US" dirty="0" smtClean="0"/>
              <a:t>同</a:t>
            </a:r>
            <a:r>
              <a:rPr lang="zh-CN" altLang="en-US" dirty="0"/>
              <a:t>志：</a:t>
            </a:r>
          </a:p>
          <a:p>
            <a:r>
              <a:rPr lang="zh-CN" altLang="en-US" dirty="0" smtClean="0"/>
              <a:t>    </a:t>
            </a:r>
            <a:endParaRPr lang="en-US" altLang="zh-CN" dirty="0" smtClean="0"/>
          </a:p>
          <a:p>
            <a:r>
              <a:rPr lang="zh-CN" altLang="en-US" dirty="0" smtClean="0"/>
              <a:t>   经</a:t>
            </a:r>
            <a:r>
              <a:rPr lang="zh-CN" altLang="en-US" dirty="0"/>
              <a:t>总课题组</a:t>
            </a:r>
            <a:r>
              <a:rPr lang="zh-CN" altLang="en-US" dirty="0" smtClean="0"/>
              <a:t>顾问委员会</a:t>
            </a:r>
            <a:r>
              <a:rPr lang="zh-CN" altLang="en-US" dirty="0"/>
              <a:t>审核研究决定，你申报的课题</a:t>
            </a:r>
            <a:r>
              <a:rPr lang="en-US" altLang="zh-CN" dirty="0" smtClean="0"/>
              <a:t>《        》</a:t>
            </a:r>
            <a:r>
              <a:rPr lang="zh-CN" altLang="en-US" dirty="0"/>
              <a:t>已被列为中国教育学会学校文化研究分会十二五科研规划课题子课题。立项编号：</a:t>
            </a:r>
          </a:p>
          <a:p>
            <a:r>
              <a:rPr lang="zh-CN" altLang="en-US" dirty="0" smtClean="0"/>
              <a:t>   特</a:t>
            </a:r>
            <a:r>
              <a:rPr lang="zh-CN" altLang="en-US" dirty="0"/>
              <a:t>发此证</a:t>
            </a:r>
          </a:p>
          <a:p>
            <a:endParaRPr lang="en-US" altLang="zh-CN" dirty="0" smtClean="0"/>
          </a:p>
          <a:p>
            <a:endParaRPr lang="en-US" altLang="zh-CN" dirty="0"/>
          </a:p>
          <a:p>
            <a:endParaRPr lang="en-US" altLang="zh-CN" dirty="0" smtClean="0"/>
          </a:p>
          <a:p>
            <a:pPr algn="ctr"/>
            <a:r>
              <a:rPr lang="zh-CN" altLang="en-US" sz="1400" dirty="0" smtClean="0">
                <a:latin typeface="+mj-ea"/>
                <a:ea typeface="+mj-ea"/>
              </a:rPr>
              <a:t>八符格书法教育实践研究总课题组</a:t>
            </a:r>
            <a:endParaRPr lang="en-US" altLang="zh-CN" sz="1400" dirty="0" smtClean="0">
              <a:latin typeface="+mj-ea"/>
              <a:ea typeface="+mj-ea"/>
            </a:endParaRPr>
          </a:p>
          <a:p>
            <a:pPr algn="ctr"/>
            <a:r>
              <a:rPr lang="zh-CN" altLang="en-US" sz="1400" dirty="0" smtClean="0">
                <a:latin typeface="+mj-ea"/>
                <a:ea typeface="+mj-ea"/>
              </a:rPr>
              <a:t> </a:t>
            </a:r>
            <a:endParaRPr lang="en-US" altLang="zh-CN" sz="1400" dirty="0" smtClean="0">
              <a:latin typeface="+mj-ea"/>
              <a:ea typeface="+mj-ea"/>
            </a:endParaRPr>
          </a:p>
          <a:p>
            <a:pPr algn="ctr"/>
            <a:r>
              <a:rPr lang="zh-CN" altLang="en-US" sz="1400" dirty="0" smtClean="0">
                <a:latin typeface="+mj-ea"/>
                <a:ea typeface="+mj-ea"/>
              </a:rPr>
              <a:t>年  月  日</a:t>
            </a:r>
            <a:endParaRPr lang="en-US" altLang="zh-CN" sz="1400" dirty="0" smtClean="0">
              <a:latin typeface="+mj-ea"/>
              <a:ea typeface="+mj-ea"/>
            </a:endParaRPr>
          </a:p>
          <a:p>
            <a:endParaRPr lang="zh-CN" altLang="en-US" dirty="0"/>
          </a:p>
          <a:p>
            <a:endParaRPr lang="zh-CN"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内容占位符 4" descr="2008042217003455598.jpg"/>
          <p:cNvPicPr>
            <a:picLocks noGrp="1" noChangeAspect="1"/>
          </p:cNvPicPr>
          <p:nvPr>
            <p:ph sz="half" idx="1"/>
          </p:nvPr>
        </p:nvPicPr>
        <p:blipFill>
          <a:blip r:embed="rId2"/>
          <a:srcRect b="1149"/>
          <a:stretch>
            <a:fillRect/>
          </a:stretch>
        </p:blipFill>
        <p:spPr>
          <a:xfrm>
            <a:off x="0" y="0"/>
            <a:ext cx="9144000" cy="6858000"/>
          </a:xfrm>
          <a:prstGeom prst="rect">
            <a:avLst/>
          </a:prstGeom>
          <a:ln>
            <a:noFill/>
          </a:ln>
          <a:effectLst>
            <a:softEdge rad="112500"/>
          </a:effectLst>
        </p:spPr>
      </p:pic>
      <p:sp>
        <p:nvSpPr>
          <p:cNvPr id="7" name="TextBox 6"/>
          <p:cNvSpPr txBox="1"/>
          <p:nvPr/>
        </p:nvSpPr>
        <p:spPr>
          <a:xfrm>
            <a:off x="1285852" y="1714488"/>
            <a:ext cx="2928958" cy="769441"/>
          </a:xfrm>
          <a:prstGeom prst="rect">
            <a:avLst/>
          </a:prstGeom>
          <a:noFill/>
        </p:spPr>
        <p:txBody>
          <a:bodyPr wrap="square" rtlCol="0">
            <a:spAutoFit/>
          </a:bodyPr>
          <a:lstStyle/>
          <a:p>
            <a:pPr algn="ctr"/>
            <a:r>
              <a:rPr lang="zh-CN" altLang="en-US" sz="4400" b="1" dirty="0" smtClean="0">
                <a:latin typeface="楷体_GB2312" pitchFamily="49" charset="-122"/>
                <a:ea typeface="楷体_GB2312" pitchFamily="49" charset="-122"/>
              </a:rPr>
              <a:t>立项证书</a:t>
            </a:r>
            <a:endParaRPr lang="zh-CN" altLang="en-US" sz="4400" b="1" dirty="0">
              <a:latin typeface="楷体_GB2312" pitchFamily="49" charset="-122"/>
              <a:ea typeface="楷体_GB2312" pitchFamily="49" charset="-122"/>
            </a:endParaRPr>
          </a:p>
        </p:txBody>
      </p:sp>
      <p:sp>
        <p:nvSpPr>
          <p:cNvPr id="8" name="TextBox 7"/>
          <p:cNvSpPr txBox="1"/>
          <p:nvPr/>
        </p:nvSpPr>
        <p:spPr>
          <a:xfrm>
            <a:off x="1142976" y="4429132"/>
            <a:ext cx="3286148" cy="1323439"/>
          </a:xfrm>
          <a:prstGeom prst="rect">
            <a:avLst/>
          </a:prstGeom>
          <a:noFill/>
        </p:spPr>
        <p:txBody>
          <a:bodyPr wrap="square" rtlCol="0">
            <a:spAutoFit/>
          </a:bodyPr>
          <a:lstStyle/>
          <a:p>
            <a:pPr algn="ctr"/>
            <a:r>
              <a:rPr lang="zh-CN" altLang="en-US" sz="1600" dirty="0" smtClean="0">
                <a:latin typeface="黑体" pitchFamily="2" charset="-122"/>
                <a:ea typeface="黑体" pitchFamily="2" charset="-122"/>
              </a:rPr>
              <a:t>中国教育学会学校文化研究分会“十二五”科研规划重点课题</a:t>
            </a:r>
            <a:endParaRPr lang="en-US" altLang="zh-CN" sz="1600" dirty="0" smtClean="0">
              <a:latin typeface="黑体" pitchFamily="2" charset="-122"/>
              <a:ea typeface="黑体" pitchFamily="2" charset="-122"/>
            </a:endParaRPr>
          </a:p>
          <a:p>
            <a:pPr algn="ctr"/>
            <a:r>
              <a:rPr lang="zh-CN" altLang="en-US" sz="1600" dirty="0">
                <a:latin typeface="黑体" pitchFamily="2" charset="-122"/>
                <a:ea typeface="黑体" pitchFamily="2" charset="-122"/>
              </a:rPr>
              <a:t>弘扬民族文</a:t>
            </a:r>
            <a:r>
              <a:rPr lang="zh-CN" altLang="en-US" sz="1600" dirty="0" smtClean="0">
                <a:latin typeface="黑体" pitchFamily="2" charset="-122"/>
                <a:ea typeface="黑体" pitchFamily="2" charset="-122"/>
              </a:rPr>
              <a:t>化        打造翰书香</a:t>
            </a:r>
            <a:endParaRPr lang="en-US" altLang="zh-CN" sz="1600" dirty="0" smtClean="0">
              <a:latin typeface="黑体" pitchFamily="2" charset="-122"/>
              <a:ea typeface="黑体" pitchFamily="2" charset="-122"/>
            </a:endParaRPr>
          </a:p>
          <a:p>
            <a:pPr algn="ctr"/>
            <a:r>
              <a:rPr lang="zh-CN" altLang="en-US" sz="1600" dirty="0">
                <a:latin typeface="黑体" pitchFamily="2" charset="-122"/>
                <a:ea typeface="黑体" pitchFamily="2" charset="-122"/>
              </a:rPr>
              <a:t>八符</a:t>
            </a:r>
            <a:r>
              <a:rPr lang="zh-CN" altLang="en-US" sz="1600" dirty="0" smtClean="0">
                <a:latin typeface="黑体" pitchFamily="2" charset="-122"/>
                <a:ea typeface="黑体" pitchFamily="2" charset="-122"/>
              </a:rPr>
              <a:t>格书法教育实践研究总课题组</a:t>
            </a:r>
            <a:endParaRPr lang="en-US" altLang="zh-CN" sz="1600" dirty="0" smtClean="0">
              <a:latin typeface="黑体" pitchFamily="2" charset="-122"/>
              <a:ea typeface="黑体" pitchFamily="2" charset="-122"/>
            </a:endParaRPr>
          </a:p>
          <a:p>
            <a:pPr algn="ctr"/>
            <a:r>
              <a:rPr lang="zh-CN" altLang="en-US" sz="1600" b="1" dirty="0">
                <a:latin typeface="楷体_GB2312" pitchFamily="49" charset="-122"/>
                <a:ea typeface="楷体_GB2312" pitchFamily="49" charset="-122"/>
              </a:rPr>
              <a:t>总课题编</a:t>
            </a:r>
            <a:r>
              <a:rPr lang="zh-CN" altLang="en-US" sz="1600" b="1" dirty="0" smtClean="0">
                <a:latin typeface="楷体_GB2312" pitchFamily="49" charset="-122"/>
                <a:ea typeface="楷体_GB2312" pitchFamily="49" charset="-122"/>
              </a:rPr>
              <a:t>号：</a:t>
            </a:r>
            <a:r>
              <a:rPr lang="en-US" sz="1600" dirty="0" smtClean="0"/>
              <a:t> 1105002A</a:t>
            </a:r>
            <a:endParaRPr lang="en-US" altLang="zh-CN" sz="1600" b="1" dirty="0" smtClean="0">
              <a:latin typeface="楷体_GB2312" pitchFamily="49" charset="-122"/>
              <a:ea typeface="楷体_GB2312" pitchFamily="49" charset="-122"/>
            </a:endParaRPr>
          </a:p>
        </p:txBody>
      </p:sp>
      <p:sp>
        <p:nvSpPr>
          <p:cNvPr id="9" name="TextBox 8"/>
          <p:cNvSpPr txBox="1"/>
          <p:nvPr/>
        </p:nvSpPr>
        <p:spPr>
          <a:xfrm>
            <a:off x="4786314" y="1142984"/>
            <a:ext cx="3071834" cy="5170646"/>
          </a:xfrm>
          <a:prstGeom prst="rect">
            <a:avLst/>
          </a:prstGeom>
          <a:noFill/>
        </p:spPr>
        <p:txBody>
          <a:bodyPr wrap="square" rtlCol="0">
            <a:spAutoFit/>
          </a:bodyPr>
          <a:lstStyle/>
          <a:p>
            <a:r>
              <a:rPr lang="zh-CN" altLang="en-US" u="sng" dirty="0" smtClean="0"/>
              <a:t>     </a:t>
            </a:r>
            <a:r>
              <a:rPr lang="zh-CN" altLang="en-US" dirty="0" smtClean="0"/>
              <a:t>学校：</a:t>
            </a:r>
            <a:endParaRPr lang="zh-CN" altLang="en-US" dirty="0"/>
          </a:p>
          <a:p>
            <a:r>
              <a:rPr lang="zh-CN" altLang="en-US" dirty="0" smtClean="0"/>
              <a:t>    </a:t>
            </a:r>
            <a:endParaRPr lang="en-US" altLang="zh-CN" dirty="0" smtClean="0"/>
          </a:p>
          <a:p>
            <a:r>
              <a:rPr lang="zh-CN" altLang="en-US" dirty="0" smtClean="0"/>
              <a:t>   经</a:t>
            </a:r>
            <a:r>
              <a:rPr lang="zh-CN" altLang="en-US" dirty="0"/>
              <a:t>总课题组</a:t>
            </a:r>
            <a:r>
              <a:rPr lang="zh-CN" altLang="en-US" dirty="0" smtClean="0"/>
              <a:t>顾问委员会</a:t>
            </a:r>
            <a:r>
              <a:rPr lang="zh-CN" altLang="en-US" dirty="0"/>
              <a:t>审核研究决定，</a:t>
            </a:r>
            <a:r>
              <a:rPr lang="zh-CN" altLang="en-US" dirty="0" smtClean="0"/>
              <a:t>你们申</a:t>
            </a:r>
            <a:r>
              <a:rPr lang="zh-CN" altLang="en-US" dirty="0"/>
              <a:t>报的课题</a:t>
            </a:r>
            <a:r>
              <a:rPr lang="en-US" altLang="zh-CN" dirty="0" smtClean="0"/>
              <a:t>《                  》</a:t>
            </a:r>
            <a:r>
              <a:rPr lang="zh-CN" altLang="en-US" dirty="0" smtClean="0"/>
              <a:t>已被</a:t>
            </a:r>
            <a:r>
              <a:rPr lang="zh-CN" altLang="en-US" dirty="0"/>
              <a:t>列为中国教育学会学校文化研究分会十二五科研规划课题子课题</a:t>
            </a:r>
            <a:r>
              <a:rPr lang="zh-CN" altLang="en-US" dirty="0" smtClean="0"/>
              <a:t>。特</a:t>
            </a:r>
            <a:r>
              <a:rPr lang="zh-CN" altLang="en-US" dirty="0"/>
              <a:t>发此</a:t>
            </a:r>
            <a:r>
              <a:rPr lang="zh-CN" altLang="en-US" dirty="0" smtClean="0"/>
              <a:t>证。</a:t>
            </a:r>
            <a:endParaRPr lang="en-US" altLang="zh-CN" dirty="0" smtClean="0"/>
          </a:p>
          <a:p>
            <a:r>
              <a:rPr lang="zh-CN" altLang="en-US" dirty="0" smtClean="0"/>
              <a:t>    立项编号：</a:t>
            </a:r>
            <a:endParaRPr lang="en-US" altLang="zh-CN" dirty="0" smtClean="0"/>
          </a:p>
          <a:p>
            <a:r>
              <a:rPr lang="zh-CN" altLang="en-US" dirty="0" smtClean="0"/>
              <a:t>    主</a:t>
            </a:r>
            <a:r>
              <a:rPr lang="zh-CN" altLang="en-US" dirty="0"/>
              <a:t>持</a:t>
            </a:r>
            <a:r>
              <a:rPr lang="zh-CN" altLang="en-US" dirty="0" smtClean="0"/>
              <a:t>人：</a:t>
            </a:r>
            <a:endParaRPr lang="en-US" altLang="zh-CN" dirty="0" smtClean="0"/>
          </a:p>
          <a:p>
            <a:r>
              <a:rPr lang="zh-CN" altLang="en-US" dirty="0" smtClean="0"/>
              <a:t>    参</a:t>
            </a:r>
            <a:r>
              <a:rPr lang="zh-CN" altLang="en-US" dirty="0"/>
              <a:t>与</a:t>
            </a:r>
            <a:r>
              <a:rPr lang="zh-CN" altLang="en-US" dirty="0" smtClean="0"/>
              <a:t>人：</a:t>
            </a:r>
            <a:endParaRPr lang="zh-CN" altLang="en-US" dirty="0"/>
          </a:p>
          <a:p>
            <a:endParaRPr lang="en-US" altLang="zh-CN" dirty="0" smtClean="0"/>
          </a:p>
          <a:p>
            <a:endParaRPr lang="en-US" altLang="zh-CN" dirty="0"/>
          </a:p>
          <a:p>
            <a:endParaRPr lang="en-US" altLang="zh-CN" dirty="0" smtClean="0"/>
          </a:p>
          <a:p>
            <a:pPr algn="ctr"/>
            <a:r>
              <a:rPr lang="zh-CN" altLang="en-US" sz="1400" dirty="0" smtClean="0">
                <a:latin typeface="+mj-ea"/>
                <a:ea typeface="+mj-ea"/>
              </a:rPr>
              <a:t>八符格书法教育实践研究总课题组</a:t>
            </a:r>
            <a:endParaRPr lang="en-US" altLang="zh-CN" sz="1400" dirty="0">
              <a:latin typeface="+mj-ea"/>
              <a:ea typeface="+mj-ea"/>
            </a:endParaRPr>
          </a:p>
          <a:p>
            <a:pPr algn="ctr"/>
            <a:r>
              <a:rPr lang="zh-CN" altLang="en-US" sz="1400" dirty="0" smtClean="0">
                <a:latin typeface="+mj-ea"/>
                <a:ea typeface="+mj-ea"/>
              </a:rPr>
              <a:t> </a:t>
            </a:r>
            <a:endParaRPr lang="en-US" altLang="zh-CN" sz="1400" dirty="0" smtClean="0">
              <a:latin typeface="+mj-ea"/>
              <a:ea typeface="+mj-ea"/>
            </a:endParaRPr>
          </a:p>
          <a:p>
            <a:pPr algn="ctr"/>
            <a:r>
              <a:rPr lang="zh-CN" altLang="en-US" sz="1400" dirty="0" smtClean="0">
                <a:latin typeface="+mj-ea"/>
                <a:ea typeface="+mj-ea"/>
              </a:rPr>
              <a:t>年  月  日</a:t>
            </a:r>
            <a:endParaRPr lang="en-US" altLang="zh-CN" sz="1400" dirty="0" smtClean="0">
              <a:latin typeface="+mj-ea"/>
              <a:ea typeface="+mj-ea"/>
            </a:endParaRPr>
          </a:p>
          <a:p>
            <a:endParaRPr lang="zh-CN" altLang="en-US" dirty="0"/>
          </a:p>
          <a:p>
            <a:endParaRPr lang="zh-C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C00000">
            <a:alpha val="83000"/>
          </a:srgb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929190" y="857232"/>
            <a:ext cx="3829048" cy="4940312"/>
          </a:xfrm>
        </p:spPr>
        <p:txBody>
          <a:bodyPr>
            <a:normAutofit/>
            <a:scene3d>
              <a:camera prst="orthographicFront"/>
              <a:lightRig rig="glow" dir="tl">
                <a:rot lat="0" lon="0" rev="5400000"/>
              </a:lightRig>
            </a:scene3d>
            <a:sp3d contourW="12700">
              <a:bevelT w="25400" h="25400"/>
              <a:contourClr>
                <a:schemeClr val="accent6">
                  <a:shade val="73000"/>
                </a:schemeClr>
              </a:contourClr>
            </a:sp3d>
          </a:bodyPr>
          <a:lstStyle/>
          <a:p>
            <a:r>
              <a:rPr lang="zh-CN" altLang="en-US" sz="72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荣</a:t>
            </a:r>
            <a:r>
              <a:rPr lang="en-US" altLang="zh-CN" sz="72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r>
            <a:br>
              <a:rPr lang="en-US" altLang="zh-CN" sz="72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br>
            <a:r>
              <a:rPr lang="zh-CN" altLang="en-US" sz="72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誉</a:t>
            </a:r>
            <a:r>
              <a:rPr lang="en-US" altLang="zh-CN" sz="72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r>
            <a:br>
              <a:rPr lang="en-US" altLang="zh-CN" sz="72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br>
            <a:r>
              <a:rPr lang="zh-CN" altLang="en-US" sz="72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证</a:t>
            </a:r>
            <a:r>
              <a:rPr lang="en-US" altLang="zh-CN" sz="72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r>
            <a:br>
              <a:rPr lang="en-US" altLang="zh-CN" sz="72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br>
            <a:r>
              <a:rPr lang="zh-CN" altLang="en-US" sz="72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书</a:t>
            </a:r>
            <a:endParaRPr lang="zh-CN" altLang="en-US" sz="72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pic>
        <p:nvPicPr>
          <p:cNvPr id="3" name="图片 2" descr="logo_conew1.png"/>
          <p:cNvPicPr>
            <a:picLocks noChangeAspect="1"/>
          </p:cNvPicPr>
          <p:nvPr/>
        </p:nvPicPr>
        <p:blipFill>
          <a:blip r:embed="rId2" cstate="print"/>
          <a:stretch>
            <a:fillRect/>
          </a:stretch>
        </p:blipFill>
        <p:spPr>
          <a:xfrm>
            <a:off x="4429124" y="500042"/>
            <a:ext cx="2000232" cy="1320290"/>
          </a:xfrm>
          <a:prstGeom prst="rect">
            <a:avLst/>
          </a:prstGeom>
        </p:spPr>
      </p:pic>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578</TotalTime>
  <Words>1481</Words>
  <Application>Microsoft Office PowerPoint</Application>
  <PresentationFormat>全屏显示(4:3)</PresentationFormat>
  <Paragraphs>153</Paragraphs>
  <Slides>13</Slides>
  <Notes>0</Notes>
  <HiddenSlides>0</HiddenSlides>
  <MMClips>0</MMClips>
  <ScaleCrop>false</ScaleCrop>
  <HeadingPairs>
    <vt:vector size="4" baseType="variant">
      <vt:variant>
        <vt:lpstr>主题</vt:lpstr>
      </vt:variant>
      <vt:variant>
        <vt:i4>1</vt:i4>
      </vt:variant>
      <vt:variant>
        <vt:lpstr>幻灯片标题</vt:lpstr>
      </vt:variant>
      <vt:variant>
        <vt:i4>13</vt:i4>
      </vt:variant>
    </vt:vector>
  </HeadingPairs>
  <TitlesOfParts>
    <vt:vector size="14" baseType="lpstr">
      <vt:lpstr>Office 主题</vt:lpstr>
      <vt:lpstr>中国教育学会学校文化研究分会十二五科研规划重点课题</vt:lpstr>
      <vt:lpstr>课题研究员注意事项</vt:lpstr>
      <vt:lpstr>幻灯片 3</vt:lpstr>
      <vt:lpstr>中国教育学会学校文化研究分会 十二五科研规划重点课题</vt:lpstr>
      <vt:lpstr>幻灯片 5</vt:lpstr>
      <vt:lpstr>幻灯片 6</vt:lpstr>
      <vt:lpstr>幻灯片 7</vt:lpstr>
      <vt:lpstr>幻灯片 8</vt:lpstr>
      <vt:lpstr>荣 誉 证 书</vt:lpstr>
      <vt:lpstr>幻灯片 10</vt:lpstr>
      <vt:lpstr>幻灯片 11</vt:lpstr>
      <vt:lpstr>幻灯片 12</vt:lpstr>
      <vt:lpstr>幻灯片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中国教育学会学校文化研究分会十二五科研规划重点课题</dc:title>
  <dc:creator>Administrator</dc:creator>
  <cp:lastModifiedBy>Administrator</cp:lastModifiedBy>
  <cp:revision>55</cp:revision>
  <dcterms:created xsi:type="dcterms:W3CDTF">2012-04-01T06:25:27Z</dcterms:created>
  <dcterms:modified xsi:type="dcterms:W3CDTF">2012-04-12T03:36:42Z</dcterms:modified>
</cp:coreProperties>
</file>